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70" r:id="rId5"/>
    <p:sldId id="267" r:id="rId6"/>
    <p:sldId id="264" r:id="rId7"/>
    <p:sldId id="265" r:id="rId8"/>
    <p:sldId id="266" r:id="rId9"/>
    <p:sldId id="257" r:id="rId10"/>
    <p:sldId id="258" r:id="rId11"/>
    <p:sldId id="260" r:id="rId12"/>
    <p:sldId id="261" r:id="rId13"/>
    <p:sldId id="268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9"/>
    <p:restoredTop sz="94679"/>
  </p:normalViewPr>
  <p:slideViewPr>
    <p:cSldViewPr snapToGrid="0" snapToObjects="1">
      <p:cViewPr varScale="1">
        <p:scale>
          <a:sx n="88" d="100"/>
          <a:sy n="88" d="100"/>
        </p:scale>
        <p:origin x="1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7522" y="1491175"/>
            <a:ext cx="8915399" cy="1223889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“</a:t>
            </a:r>
            <a:r>
              <a:rPr lang="en-US" b="1" dirty="0" smtClean="0"/>
              <a:t>The Just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</a:t>
            </a:r>
            <a:r>
              <a:rPr lang="en-US" b="1" dirty="0" smtClean="0"/>
              <a:t>Living by Faith</a:t>
            </a:r>
            <a:r>
              <a:rPr lang="en-US" altLang="ko-KR" b="1" dirty="0" smtClean="0"/>
              <a:t>”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183" y="3235569"/>
            <a:ext cx="8172572" cy="1828800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Rev. Gloria Jun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081" y="1665119"/>
            <a:ext cx="8911687" cy="408856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6700" b="1" dirty="0"/>
              <a:t>Are we </a:t>
            </a:r>
            <a:r>
              <a:rPr lang="en-US" sz="6700" b="1"/>
              <a:t>righteous </a:t>
            </a:r>
            <a:r>
              <a:rPr lang="en-US" sz="6700" b="1" smtClean="0"/>
              <a:t>or </a:t>
            </a:r>
            <a:r>
              <a:rPr lang="en-US" sz="6700" b="1" dirty="0"/>
              <a:t>sinners?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2437" y="1338773"/>
            <a:ext cx="8915400" cy="509016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63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458" y="2143420"/>
            <a:ext cx="8911687" cy="1429773"/>
          </a:xfrm>
        </p:spPr>
        <p:txBody>
          <a:bodyPr>
            <a:noAutofit/>
          </a:bodyPr>
          <a:lstStyle/>
          <a:p>
            <a:pPr algn="ctr"/>
            <a:r>
              <a:rPr lang="en-US" altLang="ko-KR" sz="6000" b="1" dirty="0" smtClean="0"/>
              <a:t>We</a:t>
            </a:r>
            <a:r>
              <a:rPr lang="ko-KR" altLang="en-US" sz="6000" b="1" dirty="0" smtClean="0"/>
              <a:t> </a:t>
            </a:r>
            <a:r>
              <a:rPr lang="en-US" altLang="ko-KR" sz="6000" b="1" dirty="0" smtClean="0"/>
              <a:t>are</a:t>
            </a:r>
            <a:r>
              <a:rPr lang="ko-KR" altLang="en-US" sz="6000" b="1" dirty="0" smtClean="0"/>
              <a:t> </a:t>
            </a:r>
            <a:r>
              <a:rPr lang="en-US" altLang="ko-KR" sz="6000" b="1" dirty="0" smtClean="0"/>
              <a:t>righteous!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6086" y="6428934"/>
            <a:ext cx="9408526" cy="703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8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0216" y="919530"/>
            <a:ext cx="8911687" cy="1280890"/>
          </a:xfrm>
        </p:spPr>
        <p:txBody>
          <a:bodyPr/>
          <a:lstStyle/>
          <a:p>
            <a:pPr algn="ctr"/>
            <a:r>
              <a:rPr lang="en-US" altLang="ko-KR" b="1" smtClean="0"/>
              <a:t>“We, </a:t>
            </a:r>
            <a:r>
              <a:rPr lang="en-US" altLang="ko-KR" b="1"/>
              <a:t>t</a:t>
            </a:r>
            <a:r>
              <a:rPr lang="en-US" b="1" smtClean="0"/>
              <a:t>he </a:t>
            </a:r>
            <a:r>
              <a:rPr lang="en-US" b="1" dirty="0"/>
              <a:t>Just Shall Live by Faith</a:t>
            </a:r>
            <a:r>
              <a:rPr lang="en-US" altLang="ko-KR" b="1" dirty="0"/>
              <a:t>”</a:t>
            </a:r>
            <a:endParaRPr lang="en-US" dirty="0"/>
          </a:p>
        </p:txBody>
      </p:sp>
      <p:pic>
        <p:nvPicPr>
          <p:cNvPr id="1028" name="Picture 4" descr="ICTORY OVER SIN, CURSES AND DEMONS THROUGH THE CROSS – Awesome Churc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945" y="1997612"/>
            <a:ext cx="7146387" cy="438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7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796" y="295422"/>
            <a:ext cx="8911687" cy="64711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The Prayer of the Just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47" y="1153550"/>
            <a:ext cx="10255347" cy="535979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5800" b="1" dirty="0"/>
              <a:t>  </a:t>
            </a:r>
            <a:r>
              <a:rPr lang="en-US" sz="7400" b="1" dirty="0"/>
              <a:t>1.  I proclaim that as one who is just, I live by faith. I trust in God’s promises, knowing that His Word is true and unfailing. My life is anchored in faith, and I stand firm in the assurance that God is with me, guiding every step.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7400" b="1" dirty="0"/>
              <a:t>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7400" b="1" dirty="0"/>
              <a:t> 2.  I proclaim that as the just, I live by faith and not by fear. No matter what challenges come my way, my faith in God overcomes all obstacles. Fear has no place in my heart because I walk by faith, confident in God's protection and provision.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17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5639" y="0"/>
            <a:ext cx="8911687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664" y="407964"/>
            <a:ext cx="9647677" cy="62601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 3.  I proclaim that I am righteous through faith in Christ. It is not by my works, but by my faith that I am justified. I live each day by faith, walking in the righteousness that comes from God alone</a:t>
            </a:r>
            <a:r>
              <a:rPr lang="en-US" sz="2400" b="1" dirty="0" smtClean="0"/>
              <a:t>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4</a:t>
            </a:r>
            <a:r>
              <a:rPr lang="en-US" sz="2400" b="1" dirty="0"/>
              <a:t>.  I proclaim that I live by faith, even in the midst of trials. My faith is unshaken by difficulties, for I know that God is with me, strengthening and sustaining me. Through faith, I overcome every challenge and emerge victorious.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0" indent="0">
              <a:buNone/>
            </a:pPr>
            <a:r>
              <a:rPr lang="en-US" sz="2400" b="1" dirty="0"/>
              <a:t>5.  I proclaim that as the just, I live by faith in God’s provision. I trust that He supplies all my needs according to His riches in glory. I do not worry about tomorrow, for my faith assures me that God provides for me abundantly.</a:t>
            </a:r>
          </a:p>
        </p:txBody>
      </p:sp>
    </p:spTree>
    <p:extLst>
      <p:ext uri="{BB962C8B-B14F-4D97-AF65-F5344CB8AC3E}">
        <p14:creationId xmlns:p14="http://schemas.microsoft.com/office/powerpoint/2010/main" val="46004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4624" y="117673"/>
            <a:ext cx="8911687" cy="782659"/>
          </a:xfrm>
        </p:spPr>
        <p:txBody>
          <a:bodyPr/>
          <a:lstStyle/>
          <a:p>
            <a:pPr algn="ctr"/>
            <a:r>
              <a:rPr lang="en-US" b="1"/>
              <a:t>Romans 1:1-17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867" y="973016"/>
            <a:ext cx="10213145" cy="5884984"/>
          </a:xfrm>
        </p:spPr>
        <p:txBody>
          <a:bodyPr>
            <a:normAutofit/>
          </a:bodyPr>
          <a:lstStyle/>
          <a:p>
            <a:endParaRPr lang="en-US" b="1" baseline="30000" dirty="0" smtClean="0">
              <a:solidFill>
                <a:schemeClr val="accent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tx1"/>
                </a:solidFill>
              </a:rPr>
              <a:t>1 </a:t>
            </a:r>
            <a:r>
              <a:rPr lang="en-US" dirty="0">
                <a:solidFill>
                  <a:schemeClr val="tx1"/>
                </a:solidFill>
              </a:rPr>
              <a:t>Paul, a bondservant of Jesus Christ, called </a:t>
            </a:r>
            <a:r>
              <a:rPr lang="en-US" i="1" dirty="0">
                <a:solidFill>
                  <a:schemeClr val="tx1"/>
                </a:solidFill>
              </a:rPr>
              <a:t>to be</a:t>
            </a:r>
            <a:r>
              <a:rPr lang="en-US" dirty="0">
                <a:solidFill>
                  <a:schemeClr val="tx1"/>
                </a:solidFill>
              </a:rPr>
              <a:t> an apostle, separated to the gospel of God </a:t>
            </a:r>
            <a:r>
              <a:rPr lang="en-US" b="1" baseline="30000" dirty="0">
                <a:solidFill>
                  <a:schemeClr val="tx1"/>
                </a:solidFill>
              </a:rPr>
              <a:t>2 </a:t>
            </a:r>
            <a:r>
              <a:rPr lang="en-US" dirty="0">
                <a:solidFill>
                  <a:schemeClr val="tx1"/>
                </a:solidFill>
              </a:rPr>
              <a:t>which He promised before through His prophets in the Holy Scriptures, </a:t>
            </a:r>
            <a:r>
              <a:rPr lang="en-US" b="1" baseline="30000" dirty="0">
                <a:solidFill>
                  <a:schemeClr val="tx1"/>
                </a:solidFill>
              </a:rPr>
              <a:t>3 </a:t>
            </a:r>
            <a:r>
              <a:rPr lang="en-US" dirty="0">
                <a:solidFill>
                  <a:schemeClr val="tx1"/>
                </a:solidFill>
              </a:rPr>
              <a:t>concerning His Son Jesus Christ our Lord, who </a:t>
            </a:r>
            <a:r>
              <a:rPr lang="en-US" baseline="30000" dirty="0" smtClean="0">
                <a:solidFill>
                  <a:schemeClr val="tx1"/>
                </a:solidFill>
              </a:rPr>
              <a:t>[</a:t>
            </a:r>
            <a:r>
              <a:rPr lang="en-US" dirty="0" smtClean="0">
                <a:solidFill>
                  <a:schemeClr val="tx1"/>
                </a:solidFill>
              </a:rPr>
              <a:t>as</a:t>
            </a:r>
            <a:r>
              <a:rPr lang="en-US" dirty="0">
                <a:solidFill>
                  <a:schemeClr val="tx1"/>
                </a:solidFill>
              </a:rPr>
              <a:t> born of the seed of David according to the flesh, </a:t>
            </a:r>
            <a:r>
              <a:rPr lang="en-US" b="1" baseline="30000" dirty="0">
                <a:solidFill>
                  <a:schemeClr val="tx1"/>
                </a:solidFill>
              </a:rPr>
              <a:t>4 </a:t>
            </a:r>
            <a:r>
              <a:rPr lang="en-US" i="1" dirty="0">
                <a:solidFill>
                  <a:schemeClr val="tx1"/>
                </a:solidFill>
              </a:rPr>
              <a:t>and</a:t>
            </a:r>
            <a:r>
              <a:rPr lang="en-US" dirty="0">
                <a:solidFill>
                  <a:schemeClr val="tx1"/>
                </a:solidFill>
              </a:rPr>
              <a:t> declared </a:t>
            </a:r>
            <a:r>
              <a:rPr lang="en-US" i="1" dirty="0">
                <a:solidFill>
                  <a:schemeClr val="tx1"/>
                </a:solidFill>
              </a:rPr>
              <a:t>to be</a:t>
            </a:r>
            <a:r>
              <a:rPr lang="en-US" dirty="0">
                <a:solidFill>
                  <a:schemeClr val="tx1"/>
                </a:solidFill>
              </a:rPr>
              <a:t> the Son of God with power according to the Spirit of holiness, by the resurrection from the dead. </a:t>
            </a:r>
            <a:r>
              <a:rPr lang="en-US" b="1" baseline="30000" dirty="0">
                <a:solidFill>
                  <a:schemeClr val="tx1"/>
                </a:solidFill>
              </a:rPr>
              <a:t>5 </a:t>
            </a:r>
            <a:r>
              <a:rPr lang="en-US" dirty="0">
                <a:solidFill>
                  <a:schemeClr val="tx1"/>
                </a:solidFill>
              </a:rPr>
              <a:t>Through Him we have received grace and apostleship for obedience to the faith among all nations for His name, </a:t>
            </a:r>
            <a:r>
              <a:rPr lang="en-US" b="1" baseline="30000" dirty="0">
                <a:solidFill>
                  <a:schemeClr val="tx1"/>
                </a:solidFill>
              </a:rPr>
              <a:t>6 </a:t>
            </a:r>
            <a:r>
              <a:rPr lang="en-US" dirty="0">
                <a:solidFill>
                  <a:schemeClr val="tx1"/>
                </a:solidFill>
              </a:rPr>
              <a:t>among whom you also are the called of Jesus Christ;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baseline="30000" dirty="0">
                <a:solidFill>
                  <a:schemeClr val="tx1"/>
                </a:solidFill>
              </a:rPr>
              <a:t>7 </a:t>
            </a:r>
            <a:r>
              <a:rPr lang="en-US" dirty="0">
                <a:solidFill>
                  <a:schemeClr val="tx1"/>
                </a:solidFill>
              </a:rPr>
              <a:t>To all who are in Rome, beloved of God, called </a:t>
            </a:r>
            <a:r>
              <a:rPr lang="en-US" i="1" dirty="0">
                <a:solidFill>
                  <a:schemeClr val="tx1"/>
                </a:solidFill>
              </a:rPr>
              <a:t>to be</a:t>
            </a:r>
            <a:r>
              <a:rPr lang="en-US" dirty="0">
                <a:solidFill>
                  <a:schemeClr val="tx1"/>
                </a:solidFill>
              </a:rPr>
              <a:t> saints: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Grace to you and peace from God our Father and the Lord Jesus Christ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5473" y="244282"/>
            <a:ext cx="8911687" cy="67011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Romans 1:1-17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6597" y="942535"/>
            <a:ext cx="10185009" cy="547233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aseline="30000" dirty="0">
                <a:solidFill>
                  <a:schemeClr val="tx1"/>
                </a:solidFill>
              </a:rPr>
              <a:t>8 </a:t>
            </a:r>
            <a:r>
              <a:rPr lang="en-US" dirty="0">
                <a:solidFill>
                  <a:schemeClr val="tx1"/>
                </a:solidFill>
              </a:rPr>
              <a:t>First, I thank my God through Jesus Christ for you all, that your faith is spoken of throughout the whole world. </a:t>
            </a:r>
            <a:r>
              <a:rPr lang="en-US" baseline="30000" dirty="0">
                <a:solidFill>
                  <a:schemeClr val="tx1"/>
                </a:solidFill>
              </a:rPr>
              <a:t>9 </a:t>
            </a:r>
            <a:r>
              <a:rPr lang="en-US" dirty="0">
                <a:solidFill>
                  <a:schemeClr val="tx1"/>
                </a:solidFill>
              </a:rPr>
              <a:t>For God is my witness, whom I serve </a:t>
            </a: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chemeClr val="tx1"/>
                </a:solidFill>
              </a:rPr>
              <a:t>my spirit in the gospel of His Son, that without ceasing I make mention of you always in my prayers, </a:t>
            </a:r>
            <a:r>
              <a:rPr lang="en-US" baseline="30000" dirty="0">
                <a:solidFill>
                  <a:schemeClr val="tx1"/>
                </a:solidFill>
              </a:rPr>
              <a:t>10 </a:t>
            </a:r>
            <a:r>
              <a:rPr lang="en-US" dirty="0">
                <a:solidFill>
                  <a:schemeClr val="tx1"/>
                </a:solidFill>
              </a:rPr>
              <a:t>making request if, by some means, now at last I may find a way in the will of God to come to you. </a:t>
            </a:r>
            <a:r>
              <a:rPr lang="en-US" baseline="30000" dirty="0">
                <a:solidFill>
                  <a:schemeClr val="tx1"/>
                </a:solidFill>
              </a:rPr>
              <a:t>11 </a:t>
            </a:r>
            <a:r>
              <a:rPr lang="en-US" dirty="0">
                <a:solidFill>
                  <a:schemeClr val="tx1"/>
                </a:solidFill>
              </a:rPr>
              <a:t>For I long to see you, that I may impart to you some spiritual gift, so that you may be established— </a:t>
            </a:r>
            <a:r>
              <a:rPr lang="en-US" baseline="30000" dirty="0">
                <a:solidFill>
                  <a:schemeClr val="tx1"/>
                </a:solidFill>
              </a:rPr>
              <a:t>12 </a:t>
            </a:r>
            <a:r>
              <a:rPr lang="en-US" dirty="0">
                <a:solidFill>
                  <a:schemeClr val="tx1"/>
                </a:solidFill>
              </a:rPr>
              <a:t>that is, that I may be encouraged together with you by the mutual faith both of you and me.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aseline="30000" dirty="0">
                <a:solidFill>
                  <a:schemeClr val="tx1"/>
                </a:solidFill>
              </a:rPr>
              <a:t>13 </a:t>
            </a:r>
            <a:r>
              <a:rPr lang="en-US" dirty="0">
                <a:solidFill>
                  <a:schemeClr val="tx1"/>
                </a:solidFill>
              </a:rPr>
              <a:t>Now I do not want you to be unaware, brethren, that I often planned to come to you (but was hindered until now), that I might have some fruit among you also, just as among the other Gentiles. </a:t>
            </a:r>
            <a:r>
              <a:rPr lang="en-US" baseline="30000" dirty="0">
                <a:solidFill>
                  <a:schemeClr val="tx1"/>
                </a:solidFill>
              </a:rPr>
              <a:t>14 </a:t>
            </a:r>
            <a:r>
              <a:rPr lang="en-US" dirty="0">
                <a:solidFill>
                  <a:schemeClr val="tx1"/>
                </a:solidFill>
              </a:rPr>
              <a:t>I am a debtor both to Greeks and to barbarians, both to wise and to unwise. </a:t>
            </a:r>
            <a:r>
              <a:rPr lang="en-US" baseline="30000" dirty="0">
                <a:solidFill>
                  <a:schemeClr val="tx1"/>
                </a:solidFill>
              </a:rPr>
              <a:t>15 </a:t>
            </a:r>
            <a:r>
              <a:rPr lang="en-US" dirty="0">
                <a:solidFill>
                  <a:schemeClr val="tx1"/>
                </a:solidFill>
              </a:rPr>
              <a:t>So, as much as is in me, </a:t>
            </a:r>
            <a:r>
              <a:rPr lang="en-US" i="1" dirty="0">
                <a:solidFill>
                  <a:schemeClr val="tx1"/>
                </a:solidFill>
              </a:rPr>
              <a:t>I am</a:t>
            </a:r>
            <a:r>
              <a:rPr lang="en-US" dirty="0">
                <a:solidFill>
                  <a:schemeClr val="tx1"/>
                </a:solidFill>
              </a:rPr>
              <a:t> ready to preach the gospel to you who are in Rome also.</a:t>
            </a:r>
            <a:endParaRPr lang="en-US" baseline="300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aseline="30000" dirty="0">
                <a:solidFill>
                  <a:schemeClr val="tx1"/>
                </a:solidFill>
              </a:rPr>
              <a:t>16 </a:t>
            </a:r>
            <a:r>
              <a:rPr lang="en-US" dirty="0">
                <a:solidFill>
                  <a:schemeClr val="tx1"/>
                </a:solidFill>
              </a:rPr>
              <a:t>For I am not ashamed of the gospel of Christ, for it is the power of God to salvation for everyone who believes, for the Jew first and also for the Greek. </a:t>
            </a:r>
            <a:r>
              <a:rPr lang="en-US" baseline="30000" dirty="0">
                <a:solidFill>
                  <a:schemeClr val="tx1"/>
                </a:solidFill>
              </a:rPr>
              <a:t>17 </a:t>
            </a:r>
            <a:r>
              <a:rPr lang="en-US" dirty="0">
                <a:solidFill>
                  <a:schemeClr val="tx1"/>
                </a:solidFill>
              </a:rPr>
              <a:t>For in it the righteousness of God is revealed from faith to faith; as it is written, “The just shall live by faith</a:t>
            </a:r>
            <a:r>
              <a:rPr lang="en-US" dirty="0" smtClean="0">
                <a:solidFill>
                  <a:schemeClr val="tx1"/>
                </a:solidFill>
              </a:rPr>
              <a:t>.”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28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7522" y="1491175"/>
            <a:ext cx="8915399" cy="1223889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“</a:t>
            </a:r>
            <a:r>
              <a:rPr lang="en-US" b="1" dirty="0" smtClean="0"/>
              <a:t>The Just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</a:t>
            </a:r>
            <a:r>
              <a:rPr lang="en-US" b="1" dirty="0" smtClean="0"/>
              <a:t>Living by Faith</a:t>
            </a:r>
            <a:r>
              <a:rPr lang="en-US" altLang="ko-KR" b="1" dirty="0" smtClean="0"/>
              <a:t>”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183" y="3235569"/>
            <a:ext cx="8172572" cy="1828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Romans 1:1-17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3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122" y="710375"/>
            <a:ext cx="7586245" cy="120469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The Structure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6902" y="2242868"/>
            <a:ext cx="7917762" cy="376111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Verse 1 -7 : Paul’s Greetings to Believers in Rome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Verse 8 -15 : Paul’s Hope to Visit to Rome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Verse 16 –17: Paul’s Declaration – “The just live by faith”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965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121" y="296306"/>
            <a:ext cx="8911687" cy="687105"/>
          </a:xfrm>
        </p:spPr>
        <p:txBody>
          <a:bodyPr/>
          <a:lstStyle/>
          <a:p>
            <a:pPr algn="ctr"/>
            <a:r>
              <a:rPr lang="en-US" b="1" dirty="0" smtClean="0"/>
              <a:t>Greetings (Romans 1:1-7)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042" y="1311215"/>
            <a:ext cx="10161916" cy="515859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tx1"/>
                </a:solidFill>
              </a:rPr>
              <a:t>1 </a:t>
            </a:r>
            <a:r>
              <a:rPr lang="en-US" dirty="0">
                <a:solidFill>
                  <a:schemeClr val="tx1"/>
                </a:solidFill>
              </a:rPr>
              <a:t>Paul, a bondservant of Jesus Christ, called </a:t>
            </a:r>
            <a:r>
              <a:rPr lang="en-US" i="1" dirty="0">
                <a:solidFill>
                  <a:schemeClr val="tx1"/>
                </a:solidFill>
              </a:rPr>
              <a:t>to be</a:t>
            </a:r>
            <a:r>
              <a:rPr lang="en-US" dirty="0">
                <a:solidFill>
                  <a:schemeClr val="tx1"/>
                </a:solidFill>
              </a:rPr>
              <a:t> an apostle, separated to the gospel of God </a:t>
            </a:r>
            <a:r>
              <a:rPr lang="en-US" b="1" baseline="30000" dirty="0">
                <a:solidFill>
                  <a:schemeClr val="tx1"/>
                </a:solidFill>
              </a:rPr>
              <a:t>2 </a:t>
            </a:r>
            <a:r>
              <a:rPr lang="en-US" dirty="0">
                <a:solidFill>
                  <a:schemeClr val="tx1"/>
                </a:solidFill>
              </a:rPr>
              <a:t>which He promised before through His prophets in the Holy Scriptures, </a:t>
            </a:r>
            <a:r>
              <a:rPr lang="en-US" b="1" baseline="30000" dirty="0">
                <a:solidFill>
                  <a:schemeClr val="tx1"/>
                </a:solidFill>
              </a:rPr>
              <a:t>3 </a:t>
            </a:r>
            <a:r>
              <a:rPr lang="en-US" dirty="0">
                <a:solidFill>
                  <a:schemeClr val="tx1"/>
                </a:solidFill>
              </a:rPr>
              <a:t>concerning His Son Jesus Christ our Lord, who </a:t>
            </a:r>
            <a:r>
              <a:rPr lang="en-US" baseline="30000" dirty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as born of the seed of David according to the flesh, </a:t>
            </a:r>
            <a:r>
              <a:rPr lang="en-US" b="1" baseline="30000" dirty="0">
                <a:solidFill>
                  <a:schemeClr val="tx1"/>
                </a:solidFill>
              </a:rPr>
              <a:t>4 </a:t>
            </a:r>
            <a:r>
              <a:rPr lang="en-US" i="1" dirty="0">
                <a:solidFill>
                  <a:schemeClr val="tx1"/>
                </a:solidFill>
              </a:rPr>
              <a:t>and</a:t>
            </a:r>
            <a:r>
              <a:rPr lang="en-US" dirty="0">
                <a:solidFill>
                  <a:schemeClr val="tx1"/>
                </a:solidFill>
              </a:rPr>
              <a:t> declared </a:t>
            </a:r>
            <a:r>
              <a:rPr lang="en-US" i="1" dirty="0">
                <a:solidFill>
                  <a:schemeClr val="tx1"/>
                </a:solidFill>
              </a:rPr>
              <a:t>to be</a:t>
            </a:r>
            <a:r>
              <a:rPr lang="en-US" dirty="0">
                <a:solidFill>
                  <a:schemeClr val="tx1"/>
                </a:solidFill>
              </a:rPr>
              <a:t> the Son of God with power according to the Spirit of holiness, by the resurrection from the dead. </a:t>
            </a:r>
            <a:r>
              <a:rPr lang="en-US" b="1" baseline="30000" dirty="0">
                <a:solidFill>
                  <a:schemeClr val="tx1"/>
                </a:solidFill>
              </a:rPr>
              <a:t>5 </a:t>
            </a:r>
            <a:r>
              <a:rPr lang="en-US" dirty="0">
                <a:solidFill>
                  <a:schemeClr val="tx1"/>
                </a:solidFill>
              </a:rPr>
              <a:t>Through Him we have received grace and apostleship for obedience to the faith among all nations for His name, </a:t>
            </a:r>
            <a:r>
              <a:rPr lang="en-US" b="1" baseline="30000" dirty="0">
                <a:solidFill>
                  <a:schemeClr val="tx1"/>
                </a:solidFill>
              </a:rPr>
              <a:t>6 </a:t>
            </a:r>
            <a:r>
              <a:rPr lang="en-US" dirty="0">
                <a:solidFill>
                  <a:schemeClr val="tx1"/>
                </a:solidFill>
              </a:rPr>
              <a:t>among whom you also are the called of Jesus Christ;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baseline="30000" dirty="0">
                <a:solidFill>
                  <a:schemeClr val="tx1"/>
                </a:solidFill>
              </a:rPr>
              <a:t>7 </a:t>
            </a:r>
            <a:r>
              <a:rPr lang="en-US" dirty="0">
                <a:solidFill>
                  <a:schemeClr val="tx1"/>
                </a:solidFill>
              </a:rPr>
              <a:t>To all who are in Rome, beloved of God, called </a:t>
            </a:r>
            <a:r>
              <a:rPr lang="en-US" i="1" dirty="0">
                <a:solidFill>
                  <a:schemeClr val="tx1"/>
                </a:solidFill>
              </a:rPr>
              <a:t>to be</a:t>
            </a:r>
            <a:r>
              <a:rPr lang="en-US" dirty="0">
                <a:solidFill>
                  <a:schemeClr val="tx1"/>
                </a:solidFill>
              </a:rPr>
              <a:t> saints: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Grace to you and peace from God our Father and the Lord Jesus Christ.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580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9845" y="123778"/>
            <a:ext cx="8911687" cy="807875"/>
          </a:xfrm>
        </p:spPr>
        <p:txBody>
          <a:bodyPr/>
          <a:lstStyle/>
          <a:p>
            <a:pPr algn="ctr"/>
            <a:r>
              <a:rPr lang="en-US" b="1" dirty="0" smtClean="0"/>
              <a:t>Desire to visit Rome </a:t>
            </a:r>
            <a:r>
              <a:rPr lang="en-US" b="1" dirty="0"/>
              <a:t>(Romans </a:t>
            </a:r>
            <a:r>
              <a:rPr lang="en-US" b="1" dirty="0" smtClean="0"/>
              <a:t>1:1-15)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041" y="925902"/>
            <a:ext cx="10006641" cy="556116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aseline="30000" dirty="0">
                <a:solidFill>
                  <a:schemeClr val="tx1"/>
                </a:solidFill>
              </a:rPr>
              <a:t>8 </a:t>
            </a:r>
            <a:r>
              <a:rPr lang="en-US" dirty="0">
                <a:solidFill>
                  <a:schemeClr val="tx1"/>
                </a:solidFill>
              </a:rPr>
              <a:t>First, I thank my God through Jesus Christ for you all, that your faith is spoken of throughout the whole world. </a:t>
            </a:r>
            <a:r>
              <a:rPr lang="en-US" baseline="30000" dirty="0">
                <a:solidFill>
                  <a:schemeClr val="tx1"/>
                </a:solidFill>
              </a:rPr>
              <a:t>9 </a:t>
            </a:r>
            <a:r>
              <a:rPr lang="en-US" dirty="0">
                <a:solidFill>
                  <a:schemeClr val="tx1"/>
                </a:solidFill>
              </a:rPr>
              <a:t>For God is my witness, whom I serve with my spirit in the gospel of His Son, that without ceasing I make mention of you always in my prayers, </a:t>
            </a:r>
            <a:r>
              <a:rPr lang="en-US" baseline="30000" dirty="0">
                <a:solidFill>
                  <a:schemeClr val="tx1"/>
                </a:solidFill>
              </a:rPr>
              <a:t>10 </a:t>
            </a:r>
            <a:r>
              <a:rPr lang="en-US" dirty="0">
                <a:solidFill>
                  <a:schemeClr val="tx1"/>
                </a:solidFill>
              </a:rPr>
              <a:t>making request if, by some means, now at last I may find a way in the will of God to come to you. </a:t>
            </a:r>
            <a:r>
              <a:rPr lang="en-US" baseline="30000" dirty="0">
                <a:solidFill>
                  <a:schemeClr val="tx1"/>
                </a:solidFill>
              </a:rPr>
              <a:t>11 </a:t>
            </a:r>
            <a:r>
              <a:rPr lang="en-US" dirty="0">
                <a:solidFill>
                  <a:schemeClr val="tx1"/>
                </a:solidFill>
              </a:rPr>
              <a:t>For I long to see you, that I may impart to you some spiritual gift, so that you may be established— </a:t>
            </a:r>
            <a:r>
              <a:rPr lang="en-US" baseline="30000" dirty="0">
                <a:solidFill>
                  <a:schemeClr val="tx1"/>
                </a:solidFill>
              </a:rPr>
              <a:t>12 </a:t>
            </a:r>
            <a:r>
              <a:rPr lang="en-US" dirty="0">
                <a:solidFill>
                  <a:schemeClr val="tx1"/>
                </a:solidFill>
              </a:rPr>
              <a:t>that is, that I may be encouraged together with you by the mutual faith both of you and me.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aseline="30000" dirty="0">
                <a:solidFill>
                  <a:schemeClr val="tx1"/>
                </a:solidFill>
              </a:rPr>
              <a:t>13 </a:t>
            </a:r>
            <a:r>
              <a:rPr lang="en-US" dirty="0">
                <a:solidFill>
                  <a:schemeClr val="tx1"/>
                </a:solidFill>
              </a:rPr>
              <a:t>Now I do not want you to be unaware, brethren, that I often planned to come to you (but was hindered until now), that I might have some fruit among you also, just as among the other Gentiles. </a:t>
            </a:r>
            <a:r>
              <a:rPr lang="en-US" baseline="30000" dirty="0">
                <a:solidFill>
                  <a:schemeClr val="tx1"/>
                </a:solidFill>
              </a:rPr>
              <a:t>14 </a:t>
            </a:r>
            <a:r>
              <a:rPr lang="en-US" dirty="0">
                <a:solidFill>
                  <a:schemeClr val="tx1"/>
                </a:solidFill>
              </a:rPr>
              <a:t>I am a debtor both to Greeks and to barbarians, both to wise and to unwise. </a:t>
            </a:r>
            <a:r>
              <a:rPr lang="en-US" baseline="30000" dirty="0">
                <a:solidFill>
                  <a:schemeClr val="tx1"/>
                </a:solidFill>
              </a:rPr>
              <a:t>15 </a:t>
            </a:r>
            <a:r>
              <a:rPr lang="en-US" dirty="0">
                <a:solidFill>
                  <a:schemeClr val="tx1"/>
                </a:solidFill>
              </a:rPr>
              <a:t>So, as much as is in me, </a:t>
            </a:r>
            <a:r>
              <a:rPr lang="en-US" i="1" dirty="0">
                <a:solidFill>
                  <a:schemeClr val="tx1"/>
                </a:solidFill>
              </a:rPr>
              <a:t>I am</a:t>
            </a:r>
            <a:r>
              <a:rPr lang="en-US" dirty="0">
                <a:solidFill>
                  <a:schemeClr val="tx1"/>
                </a:solidFill>
              </a:rPr>
              <a:t> ready to preach the gospel to you who are in Rome also.</a:t>
            </a:r>
            <a:endParaRPr lang="en-US" baseline="30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1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593" y="399823"/>
            <a:ext cx="8911687" cy="773369"/>
          </a:xfrm>
        </p:spPr>
        <p:txBody>
          <a:bodyPr/>
          <a:lstStyle/>
          <a:p>
            <a:r>
              <a:rPr lang="en-US" b="1" smtClean="0"/>
              <a:t>The Just Live By Faith (Romans 1:16-17)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9019" y="1345721"/>
            <a:ext cx="9865593" cy="5175849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 baseline="30000" dirty="0">
                <a:solidFill>
                  <a:schemeClr val="tx1"/>
                </a:solidFill>
              </a:rPr>
              <a:t>16 </a:t>
            </a:r>
            <a:r>
              <a:rPr lang="en-US" sz="2800" dirty="0">
                <a:solidFill>
                  <a:schemeClr val="tx1"/>
                </a:solidFill>
              </a:rPr>
              <a:t>For I am not ashamed of the gospel of Christ, for it is the power of God to salvation for everyone who believes, for the Jew first and also for the Greek. </a:t>
            </a:r>
            <a:r>
              <a:rPr lang="en-US" sz="2800" baseline="30000" dirty="0">
                <a:solidFill>
                  <a:schemeClr val="tx1"/>
                </a:solidFill>
              </a:rPr>
              <a:t>17 </a:t>
            </a:r>
            <a:r>
              <a:rPr lang="en-US" sz="2800" dirty="0">
                <a:solidFill>
                  <a:schemeClr val="tx1"/>
                </a:solidFill>
              </a:rPr>
              <a:t>For in it the righteousness of God is revealed from faith to faith; as it is written, “The just shall live by faith.”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018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186" y="1772530"/>
            <a:ext cx="8911687" cy="928468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/>
              <a:t>Who is the Just? 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978" y="6541477"/>
            <a:ext cx="8915400" cy="703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b="1" baseline="30000" dirty="0">
                <a:solidFill>
                  <a:schemeClr val="accent2"/>
                </a:solidFill>
              </a:rPr>
              <a:t> 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5463</TotalTime>
  <Words>279</Words>
  <Application>Microsoft Macintosh PowerPoint</Application>
  <PresentationFormat>Widescreen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Century Gothic</vt:lpstr>
      <vt:lpstr>HY중고딕</vt:lpstr>
      <vt:lpstr>Wingdings 3</vt:lpstr>
      <vt:lpstr>Arial</vt:lpstr>
      <vt:lpstr>Wisp</vt:lpstr>
      <vt:lpstr>“The Just, Living by Faith”</vt:lpstr>
      <vt:lpstr>Romans 1:1-17</vt:lpstr>
      <vt:lpstr>Romans 1:1-17</vt:lpstr>
      <vt:lpstr>“The Just, Living by Faith”</vt:lpstr>
      <vt:lpstr>The Structure</vt:lpstr>
      <vt:lpstr>Greetings (Romans 1:1-7)</vt:lpstr>
      <vt:lpstr>Desire to visit Rome (Romans 1:1-15)</vt:lpstr>
      <vt:lpstr>The Just Live By Faith (Romans 1:16-17)</vt:lpstr>
      <vt:lpstr>Who is the Just? </vt:lpstr>
      <vt:lpstr> Are we righteous or sinners?  </vt:lpstr>
      <vt:lpstr>We are righteous!</vt:lpstr>
      <vt:lpstr>“We, the Just Shall Live by Faith”</vt:lpstr>
      <vt:lpstr>The Prayer of the Just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Just Shall Live by Faith”</dc:title>
  <dc:creator>Microsoft Office User</dc:creator>
  <cp:lastModifiedBy>Microsoft Office User</cp:lastModifiedBy>
  <cp:revision>14</cp:revision>
  <dcterms:created xsi:type="dcterms:W3CDTF">2024-08-28T01:41:18Z</dcterms:created>
  <dcterms:modified xsi:type="dcterms:W3CDTF">2024-08-31T20:48:54Z</dcterms:modified>
</cp:coreProperties>
</file>