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5" r:id="rId2"/>
    <p:sldId id="276" r:id="rId3"/>
    <p:sldId id="277" r:id="rId4"/>
    <p:sldId id="278" r:id="rId5"/>
    <p:sldId id="279" r:id="rId6"/>
    <p:sldId id="280" r:id="rId7"/>
    <p:sldId id="256" r:id="rId8"/>
    <p:sldId id="257" r:id="rId9"/>
    <p:sldId id="282"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83" r:id="rId27"/>
    <p:sldId id="28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6"/>
    <p:restoredTop sz="97059"/>
  </p:normalViewPr>
  <p:slideViewPr>
    <p:cSldViewPr snapToGrid="0" snapToObjects="1">
      <p:cViewPr varScale="1">
        <p:scale>
          <a:sx n="85" d="100"/>
          <a:sy n="85" d="100"/>
        </p:scale>
        <p:origin x="40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A85128-CED5-E943-BEE5-0926B79986B7}" type="datetimeFigureOut">
              <a:rPr lang="en-US" smtClean="0"/>
              <a:t>10/4/24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156304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85128-CED5-E943-BEE5-0926B79986B7}" type="datetimeFigureOut">
              <a:rPr lang="en-US" smtClean="0"/>
              <a:t>10/4/24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215293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85128-CED5-E943-BEE5-0926B79986B7}" type="datetimeFigureOut">
              <a:rPr lang="en-US" smtClean="0"/>
              <a:t>10/4/24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207467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85128-CED5-E943-BEE5-0926B79986B7}" type="datetimeFigureOut">
              <a:rPr lang="en-US" smtClean="0"/>
              <a:t>10/4/24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151215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A85128-CED5-E943-BEE5-0926B79986B7}" type="datetimeFigureOut">
              <a:rPr lang="en-US" smtClean="0"/>
              <a:t>10/4/24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5223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A85128-CED5-E943-BEE5-0926B79986B7}" type="datetimeFigureOut">
              <a:rPr lang="en-US" smtClean="0"/>
              <a:t>10/4/24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1998459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A85128-CED5-E943-BEE5-0926B79986B7}" type="datetimeFigureOut">
              <a:rPr lang="en-US" smtClean="0"/>
              <a:t>10/4/24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146020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A85128-CED5-E943-BEE5-0926B79986B7}" type="datetimeFigureOut">
              <a:rPr lang="en-US" smtClean="0"/>
              <a:t>10/4/24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266015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A85128-CED5-E943-BEE5-0926B79986B7}" type="datetimeFigureOut">
              <a:rPr lang="en-US" smtClean="0"/>
              <a:t>10/4/24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2005408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85128-CED5-E943-BEE5-0926B79986B7}" type="datetimeFigureOut">
              <a:rPr lang="en-US" smtClean="0"/>
              <a:t>10/4/24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149542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85128-CED5-E943-BEE5-0926B79986B7}" type="datetimeFigureOut">
              <a:rPr lang="en-US" smtClean="0"/>
              <a:t>10/4/24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F83A4-3E3A-8C45-B925-22ED56006E4A}" type="slidenum">
              <a:rPr lang="en-US" smtClean="0"/>
              <a:t>‹#›</a:t>
            </a:fld>
            <a:endParaRPr lang="en-US"/>
          </a:p>
        </p:txBody>
      </p:sp>
    </p:spTree>
    <p:extLst>
      <p:ext uri="{BB962C8B-B14F-4D97-AF65-F5344CB8AC3E}">
        <p14:creationId xmlns:p14="http://schemas.microsoft.com/office/powerpoint/2010/main" val="8066448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A85128-CED5-E943-BEE5-0926B79986B7}" type="datetimeFigureOut">
              <a:rPr lang="en-US" smtClean="0"/>
              <a:t>10/4/24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F83A4-3E3A-8C45-B925-22ED56006E4A}" type="slidenum">
              <a:rPr lang="en-US" smtClean="0"/>
              <a:t>‹#›</a:t>
            </a:fld>
            <a:endParaRPr lang="en-US"/>
          </a:p>
        </p:txBody>
      </p:sp>
    </p:spTree>
    <p:extLst>
      <p:ext uri="{BB962C8B-B14F-4D97-AF65-F5344CB8AC3E}">
        <p14:creationId xmlns:p14="http://schemas.microsoft.com/office/powerpoint/2010/main" val="892460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biblegateway.com/passage/?search=Philippians%202%3A5-11%20&amp;version=NKJV#fen-NKJV-29398a" TargetMode="External"/><Relationship Id="rId3" Type="http://schemas.openxmlformats.org/officeDocument/2006/relationships/hyperlink" Target="https://www.biblegateway.com/passage/?search=Philippians%202%3A5-11%20&amp;version=NKJV#fen-NKJV-29399b"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His Humility for Our Blessings 2</a:t>
            </a:r>
            <a:endParaRPr lang="en-US" b="1" dirty="0"/>
          </a:p>
        </p:txBody>
      </p:sp>
      <p:sp>
        <p:nvSpPr>
          <p:cNvPr id="3" name="Content Placeholder 2"/>
          <p:cNvSpPr>
            <a:spLocks noGrp="1"/>
          </p:cNvSpPr>
          <p:nvPr>
            <p:ph idx="1"/>
          </p:nvPr>
        </p:nvSpPr>
        <p:spPr>
          <a:xfrm>
            <a:off x="336883" y="1825625"/>
            <a:ext cx="11694695" cy="4799764"/>
          </a:xfrm>
        </p:spPr>
        <p:txBody>
          <a:bodyPr>
            <a:normAutofit/>
          </a:bodyPr>
          <a:lstStyle/>
          <a:p>
            <a:pPr marL="0" indent="0">
              <a:buNone/>
            </a:pPr>
            <a:r>
              <a:rPr lang="en-US" dirty="0" smtClean="0"/>
              <a:t>Philippians 2:5-11 (NKJV)</a:t>
            </a:r>
          </a:p>
          <a:p>
            <a:pPr marL="0" indent="0">
              <a:buNone/>
            </a:pPr>
            <a:r>
              <a:rPr lang="en-US" b="1" baseline="30000" dirty="0"/>
              <a:t>5 </a:t>
            </a:r>
            <a:r>
              <a:rPr lang="en-US" dirty="0"/>
              <a:t>Let this mind be in you which was also in Christ Jesus, </a:t>
            </a:r>
            <a:r>
              <a:rPr lang="en-US" b="1" baseline="30000" dirty="0"/>
              <a:t>6 </a:t>
            </a:r>
            <a:r>
              <a:rPr lang="en-US" dirty="0"/>
              <a:t>who, being in the form of God, did not consider it </a:t>
            </a:r>
            <a:r>
              <a:rPr lang="en-US" baseline="30000" dirty="0"/>
              <a:t>[</a:t>
            </a:r>
            <a:r>
              <a:rPr lang="en-US" baseline="30000" dirty="0">
                <a:hlinkClick r:id="rId2" tooltip="See footnote a"/>
              </a:rPr>
              <a:t>a</a:t>
            </a:r>
            <a:r>
              <a:rPr lang="en-US" baseline="30000" dirty="0"/>
              <a:t>]</a:t>
            </a:r>
            <a:r>
              <a:rPr lang="en-US" dirty="0"/>
              <a:t>robbery to be equal with God, </a:t>
            </a:r>
            <a:r>
              <a:rPr lang="en-US" b="1" baseline="30000" dirty="0"/>
              <a:t>7 </a:t>
            </a:r>
            <a:r>
              <a:rPr lang="en-US" dirty="0"/>
              <a:t>but </a:t>
            </a:r>
            <a:r>
              <a:rPr lang="en-US" baseline="30000" dirty="0"/>
              <a:t>[</a:t>
            </a:r>
            <a:r>
              <a:rPr lang="en-US" baseline="30000" dirty="0">
                <a:hlinkClick r:id="rId3" tooltip="See footnote b"/>
              </a:rPr>
              <a:t>b</a:t>
            </a:r>
            <a:r>
              <a:rPr lang="en-US" baseline="30000" dirty="0"/>
              <a:t>]</a:t>
            </a:r>
            <a:r>
              <a:rPr lang="en-US" dirty="0"/>
              <a:t>made Himself of no reputation, taking the form of a bondservant, </a:t>
            </a:r>
            <a:r>
              <a:rPr lang="en-US" i="1" dirty="0"/>
              <a:t>and</a:t>
            </a:r>
            <a:r>
              <a:rPr lang="en-US" dirty="0"/>
              <a:t> coming in the likeness of men. </a:t>
            </a:r>
            <a:r>
              <a:rPr lang="en-US" b="1" baseline="30000" dirty="0"/>
              <a:t>8 </a:t>
            </a:r>
            <a:r>
              <a:rPr lang="en-US" dirty="0"/>
              <a:t>And being found in appearance as a man, He humbled Himself and became obedient to </a:t>
            </a:r>
            <a:r>
              <a:rPr lang="en-US" i="1" dirty="0"/>
              <a:t>the point of</a:t>
            </a:r>
            <a:r>
              <a:rPr lang="en-US" dirty="0"/>
              <a:t> death, even the death of the cross. </a:t>
            </a:r>
            <a:r>
              <a:rPr lang="en-US" b="1" baseline="30000" dirty="0"/>
              <a:t>9 </a:t>
            </a:r>
            <a:r>
              <a:rPr lang="en-US" dirty="0"/>
              <a:t>Therefore God also has highly exalted Him and given Him the name which is above every name, </a:t>
            </a:r>
            <a:r>
              <a:rPr lang="en-US" b="1" baseline="30000" dirty="0"/>
              <a:t>10 </a:t>
            </a:r>
            <a:r>
              <a:rPr lang="en-US" dirty="0"/>
              <a:t>that at the name of Jesus every knee should bow, of those in heaven, and of those on earth, and of those under the earth, </a:t>
            </a:r>
            <a:r>
              <a:rPr lang="en-US" b="1" baseline="30000" dirty="0"/>
              <a:t>11 </a:t>
            </a:r>
            <a:r>
              <a:rPr lang="en-US" dirty="0"/>
              <a:t>and </a:t>
            </a:r>
            <a:r>
              <a:rPr lang="en-US" i="1" dirty="0"/>
              <a:t>that</a:t>
            </a:r>
            <a:r>
              <a:rPr lang="en-US" dirty="0"/>
              <a:t> every tongue should confess that Jesus Christ </a:t>
            </a:r>
            <a:r>
              <a:rPr lang="en-US" i="1" dirty="0"/>
              <a:t>is</a:t>
            </a:r>
            <a:r>
              <a:rPr lang="en-US" dirty="0"/>
              <a:t> Lord, to the glory of God the Father.</a:t>
            </a:r>
          </a:p>
          <a:p>
            <a:endParaRPr lang="en-US" dirty="0"/>
          </a:p>
        </p:txBody>
      </p:sp>
    </p:spTree>
    <p:extLst>
      <p:ext uri="{BB962C8B-B14F-4D97-AF65-F5344CB8AC3E}">
        <p14:creationId xmlns:p14="http://schemas.microsoft.com/office/powerpoint/2010/main" val="1948037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0501" y="64736"/>
            <a:ext cx="10515600" cy="3114887"/>
          </a:xfrm>
        </p:spPr>
        <p:txBody>
          <a:bodyPr>
            <a:normAutofit/>
          </a:bodyPr>
          <a:lstStyle/>
          <a:p>
            <a:pPr>
              <a:lnSpc>
                <a:spcPct val="150000"/>
              </a:lnSpc>
            </a:pPr>
            <a:r>
              <a:rPr lang="en-US" sz="2800" b="1" dirty="0" smtClean="0">
                <a:latin typeface="+mn-lt"/>
              </a:rPr>
              <a:t>Almighty Father, our sin is apparent before you, and your judgments are true and just. Merciful God, we long to be in your presence to be made holy as you are holy. </a:t>
            </a:r>
            <a:r>
              <a:rPr lang="en-US" dirty="0" smtClean="0"/>
              <a:t/>
            </a:r>
            <a:br>
              <a:rPr lang="en-US" dirty="0" smtClean="0"/>
            </a:br>
            <a:endParaRPr lang="en-US" dirty="0"/>
          </a:p>
        </p:txBody>
      </p:sp>
      <p:sp>
        <p:nvSpPr>
          <p:cNvPr id="3" name="Content Placeholder 2"/>
          <p:cNvSpPr>
            <a:spLocks noGrp="1"/>
          </p:cNvSpPr>
          <p:nvPr>
            <p:ph idx="1"/>
          </p:nvPr>
        </p:nvSpPr>
        <p:spPr>
          <a:xfrm>
            <a:off x="894844" y="2780485"/>
            <a:ext cx="10515600" cy="4351338"/>
          </a:xfrm>
        </p:spPr>
        <p:txBody>
          <a:bodyPr/>
          <a:lstStyle/>
          <a:p>
            <a:pPr marL="0" indent="0" algn="ctr">
              <a:lnSpc>
                <a:spcPct val="200000"/>
              </a:lnSpc>
              <a:buNone/>
            </a:pPr>
            <a:r>
              <a:rPr lang="en-US" b="1" dirty="0" smtClean="0"/>
              <a:t>People: Lord</a:t>
            </a:r>
            <a:r>
              <a:rPr lang="en-US" b="1" dirty="0"/>
              <a:t>, have mercy. Christ, have mercy. Lord, have mercy. </a:t>
            </a:r>
            <a:endParaRPr lang="en-US" dirty="0"/>
          </a:p>
          <a:p>
            <a:pPr marL="0" indent="0" algn="ctr">
              <a:lnSpc>
                <a:spcPct val="200000"/>
              </a:lnSpc>
              <a:buNone/>
            </a:pPr>
            <a:r>
              <a:rPr lang="en-US" i="1" dirty="0"/>
              <a:t>—Silence for personal confession—</a:t>
            </a:r>
            <a:endParaRPr lang="en-US" dirty="0"/>
          </a:p>
          <a:p>
            <a:pPr marL="0" indent="0">
              <a:buNone/>
            </a:pPr>
            <a:endParaRPr lang="en-US" dirty="0"/>
          </a:p>
        </p:txBody>
      </p:sp>
    </p:spTree>
    <p:extLst>
      <p:ext uri="{BB962C8B-B14F-4D97-AF65-F5344CB8AC3E}">
        <p14:creationId xmlns:p14="http://schemas.microsoft.com/office/powerpoint/2010/main" val="566406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Pardon and Assurance</a:t>
            </a:r>
            <a:endParaRPr lang="en-US" b="1" dirty="0">
              <a:solidFill>
                <a:srgbClr val="0070C0"/>
              </a:solidFill>
            </a:endParaRPr>
          </a:p>
        </p:txBody>
      </p:sp>
      <p:sp>
        <p:nvSpPr>
          <p:cNvPr id="3" name="Content Placeholder 2"/>
          <p:cNvSpPr>
            <a:spLocks noGrp="1"/>
          </p:cNvSpPr>
          <p:nvPr>
            <p:ph idx="1"/>
          </p:nvPr>
        </p:nvSpPr>
        <p:spPr>
          <a:xfrm>
            <a:off x="838200" y="1408529"/>
            <a:ext cx="10515600" cy="5104566"/>
          </a:xfrm>
        </p:spPr>
        <p:txBody>
          <a:bodyPr>
            <a:normAutofit/>
          </a:bodyPr>
          <a:lstStyle/>
          <a:p>
            <a:pPr marL="0" indent="0">
              <a:lnSpc>
                <a:spcPct val="170000"/>
              </a:lnSpc>
              <a:buNone/>
            </a:pPr>
            <a:r>
              <a:rPr lang="en-US" dirty="0" smtClean="0"/>
              <a:t>God </a:t>
            </a:r>
            <a:r>
              <a:rPr lang="en-US" dirty="0"/>
              <a:t>has made with us an everlasting covenant. So, when we confess our sins, he is always faithful to forgive us, and to cleanse us from all unrighteousness through Christ’s atoning love. In the name of Jesus Christ, you are </a:t>
            </a:r>
            <a:r>
              <a:rPr lang="en-US" dirty="0" smtClean="0"/>
              <a:t>forgiven.</a:t>
            </a:r>
          </a:p>
          <a:p>
            <a:pPr marL="0" indent="0">
              <a:lnSpc>
                <a:spcPct val="210000"/>
              </a:lnSpc>
              <a:buNone/>
            </a:pPr>
            <a:r>
              <a:rPr lang="en-US" b="1" dirty="0" smtClean="0"/>
              <a:t>People: In </a:t>
            </a:r>
            <a:r>
              <a:rPr lang="en-US" b="1" dirty="0"/>
              <a:t>the name of Jesus Christ, you are forgiven. </a:t>
            </a:r>
            <a:endParaRPr lang="en-US" dirty="0"/>
          </a:p>
          <a:p>
            <a:pPr marL="0" indent="0">
              <a:buNone/>
            </a:pPr>
            <a:r>
              <a:rPr lang="en-US" b="1" dirty="0"/>
              <a:t>Glory be to God the Father, and the Son, and the Holy Spirit. Amen. </a:t>
            </a:r>
            <a:endParaRPr lang="en-US" dirty="0"/>
          </a:p>
          <a:p>
            <a:pPr marL="0" indent="0">
              <a:lnSpc>
                <a:spcPct val="210000"/>
              </a:lnSpc>
              <a:buNone/>
            </a:pPr>
            <a:endParaRPr lang="en-US" dirty="0"/>
          </a:p>
          <a:p>
            <a:endParaRPr lang="en-US" dirty="0"/>
          </a:p>
        </p:txBody>
      </p:sp>
    </p:spTree>
    <p:extLst>
      <p:ext uri="{BB962C8B-B14F-4D97-AF65-F5344CB8AC3E}">
        <p14:creationId xmlns:p14="http://schemas.microsoft.com/office/powerpoint/2010/main" val="1472496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pPr algn="ctr"/>
            <a:r>
              <a:rPr lang="en-US" b="1" dirty="0" smtClean="0">
                <a:solidFill>
                  <a:srgbClr val="0070C0"/>
                </a:solidFill>
              </a:rPr>
              <a:t>The Apostles’ Creed</a:t>
            </a:r>
            <a:endParaRPr lang="en-US" b="1" dirty="0">
              <a:solidFill>
                <a:srgbClr val="0070C0"/>
              </a:solidFill>
            </a:endParaRPr>
          </a:p>
        </p:txBody>
      </p:sp>
      <p:sp>
        <p:nvSpPr>
          <p:cNvPr id="3" name="Content Placeholder 2"/>
          <p:cNvSpPr>
            <a:spLocks noGrp="1"/>
          </p:cNvSpPr>
          <p:nvPr>
            <p:ph idx="1"/>
          </p:nvPr>
        </p:nvSpPr>
        <p:spPr>
          <a:xfrm>
            <a:off x="336883" y="1219200"/>
            <a:ext cx="11646569" cy="5406189"/>
          </a:xfrm>
        </p:spPr>
        <p:txBody>
          <a:bodyPr>
            <a:normAutofit lnSpcReduction="10000"/>
          </a:bodyPr>
          <a:lstStyle/>
          <a:p>
            <a:pPr marL="0" indent="0" algn="ctr">
              <a:buNone/>
            </a:pPr>
            <a:r>
              <a:rPr lang="en-US" dirty="0" smtClean="0"/>
              <a:t>I </a:t>
            </a:r>
            <a:r>
              <a:rPr lang="en-US" dirty="0"/>
              <a:t>believe in God, the Father Almighty, </a:t>
            </a:r>
            <a:r>
              <a:rPr lang="en-US" dirty="0" smtClean="0"/>
              <a:t>maker </a:t>
            </a:r>
            <a:r>
              <a:rPr lang="en-US" dirty="0"/>
              <a:t>of heaven and earth; </a:t>
            </a:r>
          </a:p>
          <a:p>
            <a:pPr marL="0" indent="0" algn="ctr">
              <a:buNone/>
            </a:pPr>
            <a:r>
              <a:rPr lang="en-US" dirty="0"/>
              <a:t>And in Jesus Christ his only Son, our Lord; </a:t>
            </a:r>
            <a:endParaRPr lang="en-US" dirty="0" smtClean="0"/>
          </a:p>
          <a:p>
            <a:pPr marL="0" indent="0" algn="ctr">
              <a:buNone/>
            </a:pPr>
            <a:r>
              <a:rPr lang="en-US" dirty="0" smtClean="0"/>
              <a:t>who </a:t>
            </a:r>
            <a:r>
              <a:rPr lang="en-US" dirty="0"/>
              <a:t>was conceived by the Holy Spirit, </a:t>
            </a:r>
          </a:p>
          <a:p>
            <a:pPr marL="0" indent="0" algn="ctr">
              <a:buNone/>
            </a:pPr>
            <a:r>
              <a:rPr lang="en-US" dirty="0"/>
              <a:t>born of the Virgin Mary, </a:t>
            </a:r>
            <a:r>
              <a:rPr lang="en-US" dirty="0" smtClean="0"/>
              <a:t>suffered </a:t>
            </a:r>
            <a:r>
              <a:rPr lang="en-US" dirty="0"/>
              <a:t>under Pontius Pilate, </a:t>
            </a:r>
          </a:p>
          <a:p>
            <a:pPr marL="0" indent="0" algn="ctr">
              <a:buNone/>
            </a:pPr>
            <a:r>
              <a:rPr lang="en-US" dirty="0"/>
              <a:t>was crucified, dead, and buried; </a:t>
            </a:r>
            <a:r>
              <a:rPr lang="en-US" dirty="0" smtClean="0"/>
              <a:t>the </a:t>
            </a:r>
            <a:r>
              <a:rPr lang="en-US" dirty="0"/>
              <a:t>third day he rose from the dead; </a:t>
            </a:r>
          </a:p>
          <a:p>
            <a:pPr marL="0" indent="0" algn="ctr">
              <a:buNone/>
            </a:pPr>
            <a:r>
              <a:rPr lang="en-US" dirty="0"/>
              <a:t>he ascended into heaven, </a:t>
            </a:r>
          </a:p>
          <a:p>
            <a:pPr marL="0" indent="0" algn="ctr">
              <a:buNone/>
            </a:pPr>
            <a:r>
              <a:rPr lang="en-US" dirty="0"/>
              <a:t>and </a:t>
            </a:r>
            <a:r>
              <a:rPr lang="en-US" dirty="0" err="1"/>
              <a:t>sitteth</a:t>
            </a:r>
            <a:r>
              <a:rPr lang="en-US" dirty="0"/>
              <a:t> at the right hand of God the Father Almighty; </a:t>
            </a:r>
          </a:p>
          <a:p>
            <a:pPr marL="0" indent="0" algn="ctr">
              <a:buNone/>
            </a:pPr>
            <a:r>
              <a:rPr lang="en-US" dirty="0"/>
              <a:t>from thence he shall come to judge the quick and the dead. </a:t>
            </a:r>
          </a:p>
          <a:p>
            <a:pPr marL="0" indent="0" algn="ctr">
              <a:buNone/>
            </a:pPr>
            <a:r>
              <a:rPr lang="en-US" dirty="0"/>
              <a:t>I believe in the Holy Spirit, </a:t>
            </a:r>
            <a:r>
              <a:rPr lang="en-US" dirty="0" smtClean="0"/>
              <a:t>the </a:t>
            </a:r>
            <a:r>
              <a:rPr lang="en-US" dirty="0"/>
              <a:t>holy catholic* church, </a:t>
            </a:r>
            <a:r>
              <a:rPr lang="en-US" dirty="0" smtClean="0"/>
              <a:t>the </a:t>
            </a:r>
            <a:r>
              <a:rPr lang="en-US" dirty="0"/>
              <a:t>communion of saints, </a:t>
            </a:r>
          </a:p>
          <a:p>
            <a:pPr marL="0" indent="0" algn="ctr">
              <a:buNone/>
            </a:pPr>
            <a:r>
              <a:rPr lang="en-US" dirty="0"/>
              <a:t>the forgiveness of sins, </a:t>
            </a:r>
            <a:r>
              <a:rPr lang="en-US" dirty="0" smtClean="0"/>
              <a:t>the </a:t>
            </a:r>
            <a:r>
              <a:rPr lang="en-US" dirty="0"/>
              <a:t>resurrection of the body, and the life everlasting. </a:t>
            </a:r>
          </a:p>
          <a:p>
            <a:pPr marL="0" indent="0" algn="ctr">
              <a:buNone/>
            </a:pPr>
            <a:r>
              <a:rPr lang="en-US" dirty="0"/>
              <a:t>Amen. </a:t>
            </a:r>
          </a:p>
          <a:p>
            <a:endParaRPr lang="en-US" dirty="0"/>
          </a:p>
        </p:txBody>
      </p:sp>
    </p:spTree>
    <p:extLst>
      <p:ext uri="{BB962C8B-B14F-4D97-AF65-F5344CB8AC3E}">
        <p14:creationId xmlns:p14="http://schemas.microsoft.com/office/powerpoint/2010/main" val="1772687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728" y="89995"/>
            <a:ext cx="10515600" cy="1325563"/>
          </a:xfrm>
        </p:spPr>
        <p:txBody>
          <a:bodyPr/>
          <a:lstStyle/>
          <a:p>
            <a:pPr algn="ctr"/>
            <a:r>
              <a:rPr lang="en-US" b="1" dirty="0" smtClean="0">
                <a:solidFill>
                  <a:srgbClr val="0070C0"/>
                </a:solidFill>
              </a:rPr>
              <a:t>Sharing the Peace of Christ</a:t>
            </a:r>
            <a:endParaRPr lang="en-US" b="1" dirty="0">
              <a:solidFill>
                <a:srgbClr val="0070C0"/>
              </a:solidFill>
            </a:endParaRPr>
          </a:p>
        </p:txBody>
      </p:sp>
      <p:sp>
        <p:nvSpPr>
          <p:cNvPr id="3" name="Content Placeholder 2"/>
          <p:cNvSpPr>
            <a:spLocks noGrp="1"/>
          </p:cNvSpPr>
          <p:nvPr>
            <p:ph idx="1"/>
          </p:nvPr>
        </p:nvSpPr>
        <p:spPr>
          <a:xfrm>
            <a:off x="846292" y="2246411"/>
            <a:ext cx="10515600" cy="4351338"/>
          </a:xfrm>
        </p:spPr>
        <p:txBody>
          <a:bodyPr/>
          <a:lstStyle/>
          <a:p>
            <a:pPr marL="0" indent="0" algn="ctr">
              <a:lnSpc>
                <a:spcPct val="150000"/>
              </a:lnSpc>
              <a:buNone/>
            </a:pPr>
            <a:r>
              <a:rPr lang="en-US" sz="3200" dirty="0" smtClean="0"/>
              <a:t>The </a:t>
            </a:r>
            <a:r>
              <a:rPr lang="en-US" sz="3200" dirty="0"/>
              <a:t>peace of Christ be with you. </a:t>
            </a:r>
          </a:p>
          <a:p>
            <a:pPr marL="0" indent="0" algn="ctr">
              <a:lnSpc>
                <a:spcPct val="150000"/>
              </a:lnSpc>
              <a:buNone/>
            </a:pPr>
            <a:r>
              <a:rPr lang="en-US" sz="3200" b="1" dirty="0"/>
              <a:t>And also with you. </a:t>
            </a:r>
            <a:endParaRPr lang="en-US" sz="3200" dirty="0"/>
          </a:p>
          <a:p>
            <a:pPr marL="0" indent="0" algn="ctr">
              <a:lnSpc>
                <a:spcPct val="150000"/>
              </a:lnSpc>
              <a:buNone/>
            </a:pPr>
            <a:r>
              <a:rPr lang="en-US" sz="3200" dirty="0"/>
              <a:t>Let us share with one another signs of reconciliation and love. </a:t>
            </a:r>
          </a:p>
          <a:p>
            <a:endParaRPr lang="en-US" dirty="0"/>
          </a:p>
        </p:txBody>
      </p:sp>
    </p:spTree>
    <p:extLst>
      <p:ext uri="{BB962C8B-B14F-4D97-AF65-F5344CB8AC3E}">
        <p14:creationId xmlns:p14="http://schemas.microsoft.com/office/powerpoint/2010/main" val="1318503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1"/>
            <a:ext cx="10515600" cy="1690688"/>
          </a:xfrm>
        </p:spPr>
        <p:txBody>
          <a:bodyPr>
            <a:normAutofit fontScale="90000"/>
          </a:bodyPr>
          <a:lstStyle/>
          <a:p>
            <a:pPr algn="ctr"/>
            <a:r>
              <a:rPr lang="en-US" b="1" dirty="0" smtClean="0">
                <a:solidFill>
                  <a:srgbClr val="0070C0"/>
                </a:solidFill>
              </a:rPr>
              <a:t>The Prayer of Great Thanksgiving</a:t>
            </a:r>
            <a:r>
              <a:rPr lang="en-US" b="1" dirty="0" smtClean="0"/>
              <a:t/>
            </a:r>
            <a:br>
              <a:rPr lang="en-US" b="1" dirty="0" smtClean="0"/>
            </a:br>
            <a:r>
              <a:rPr lang="en-US" b="1" dirty="0" smtClean="0">
                <a:solidFill>
                  <a:srgbClr val="7030A0"/>
                </a:solidFill>
              </a:rPr>
              <a:t>Sursum Corda</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0" indent="0" algn="ctr">
              <a:lnSpc>
                <a:spcPct val="150000"/>
              </a:lnSpc>
              <a:buNone/>
            </a:pPr>
            <a:r>
              <a:rPr lang="en-US" dirty="0" smtClean="0"/>
              <a:t>The </a:t>
            </a:r>
            <a:r>
              <a:rPr lang="en-US" dirty="0"/>
              <a:t>Lord be with you. </a:t>
            </a:r>
          </a:p>
          <a:p>
            <a:pPr marL="0" indent="0" algn="ctr">
              <a:lnSpc>
                <a:spcPct val="150000"/>
              </a:lnSpc>
              <a:buNone/>
            </a:pPr>
            <a:r>
              <a:rPr lang="en-US" b="1" dirty="0"/>
              <a:t>And also with you. </a:t>
            </a:r>
            <a:endParaRPr lang="en-US" dirty="0"/>
          </a:p>
          <a:p>
            <a:pPr marL="0" indent="0" algn="ctr">
              <a:lnSpc>
                <a:spcPct val="150000"/>
              </a:lnSpc>
              <a:buNone/>
            </a:pPr>
            <a:r>
              <a:rPr lang="en-US" dirty="0"/>
              <a:t>Lift up your hearts. </a:t>
            </a:r>
          </a:p>
          <a:p>
            <a:pPr marL="0" indent="0" algn="ctr">
              <a:lnSpc>
                <a:spcPct val="150000"/>
              </a:lnSpc>
              <a:buNone/>
            </a:pPr>
            <a:r>
              <a:rPr lang="en-US" b="1" dirty="0"/>
              <a:t>We lift them up to the Lord. </a:t>
            </a:r>
            <a:endParaRPr lang="en-US" dirty="0"/>
          </a:p>
          <a:p>
            <a:pPr marL="0" indent="0" algn="ctr">
              <a:lnSpc>
                <a:spcPct val="150000"/>
              </a:lnSpc>
              <a:buNone/>
            </a:pPr>
            <a:r>
              <a:rPr lang="en-US" dirty="0"/>
              <a:t>Let us give thanks to the Lord our God. </a:t>
            </a:r>
          </a:p>
          <a:p>
            <a:pPr marL="0" indent="0" algn="ctr">
              <a:lnSpc>
                <a:spcPct val="150000"/>
              </a:lnSpc>
              <a:buNone/>
            </a:pPr>
            <a:r>
              <a:rPr lang="en-US" b="1" dirty="0"/>
              <a:t>It is right to give our thanks and praise. </a:t>
            </a:r>
            <a:endParaRPr lang="en-US" dirty="0"/>
          </a:p>
          <a:p>
            <a:endParaRPr lang="en-US" dirty="0"/>
          </a:p>
        </p:txBody>
      </p:sp>
    </p:spTree>
    <p:extLst>
      <p:ext uri="{BB962C8B-B14F-4D97-AF65-F5344CB8AC3E}">
        <p14:creationId xmlns:p14="http://schemas.microsoft.com/office/powerpoint/2010/main" val="1714230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6159"/>
          </a:xfrm>
        </p:spPr>
        <p:txBody>
          <a:bodyPr/>
          <a:lstStyle/>
          <a:p>
            <a:pPr algn="ctr"/>
            <a:r>
              <a:rPr lang="en-US" b="1" dirty="0" smtClean="0">
                <a:solidFill>
                  <a:srgbClr val="7030A0"/>
                </a:solidFill>
              </a:rPr>
              <a:t>Preface</a:t>
            </a:r>
            <a:endParaRPr lang="en-US" b="1" dirty="0">
              <a:solidFill>
                <a:srgbClr val="7030A0"/>
              </a:solidFill>
            </a:endParaRPr>
          </a:p>
        </p:txBody>
      </p:sp>
      <p:sp>
        <p:nvSpPr>
          <p:cNvPr id="3" name="Content Placeholder 2"/>
          <p:cNvSpPr>
            <a:spLocks noGrp="1"/>
          </p:cNvSpPr>
          <p:nvPr>
            <p:ph idx="1"/>
          </p:nvPr>
        </p:nvSpPr>
        <p:spPr>
          <a:xfrm>
            <a:off x="838200" y="1251284"/>
            <a:ext cx="10515600" cy="5245769"/>
          </a:xfrm>
        </p:spPr>
        <p:txBody>
          <a:bodyPr>
            <a:normAutofit fontScale="92500" lnSpcReduction="10000"/>
          </a:bodyPr>
          <a:lstStyle/>
          <a:p>
            <a:pPr marL="0" indent="0">
              <a:lnSpc>
                <a:spcPct val="150000"/>
              </a:lnSpc>
              <a:buNone/>
            </a:pPr>
            <a:r>
              <a:rPr lang="en-US" dirty="0" smtClean="0"/>
              <a:t>It </a:t>
            </a:r>
            <a:r>
              <a:rPr lang="en-US" dirty="0"/>
              <a:t>is good and right at all times and places to give thanks to you, O Lord, Holy Father Almighty, Unchangeable, Immortal, Everlasting Creator of Heaven and earth. In the beginning, your Holy Spirit hovered over the waters of creation as you spoke the cosmos into existence. you formed us from the dust and breathed us into being. you remained faithful to us when we were unfaithful to you, leaving nothing outside the bounds of your deliverance. </a:t>
            </a:r>
          </a:p>
          <a:p>
            <a:pPr marL="0" indent="0">
              <a:lnSpc>
                <a:spcPct val="150000"/>
              </a:lnSpc>
              <a:buNone/>
            </a:pPr>
            <a:r>
              <a:rPr lang="en-US" dirty="0"/>
              <a:t>And so, in gratitude and praise to you, Father Almighty, we join our voices with the angels, archangels, and all the nations, surrounding your heavenly throne in the eternal song of praise: </a:t>
            </a:r>
          </a:p>
          <a:p>
            <a:endParaRPr lang="en-US" dirty="0"/>
          </a:p>
        </p:txBody>
      </p:sp>
    </p:spTree>
    <p:extLst>
      <p:ext uri="{BB962C8B-B14F-4D97-AF65-F5344CB8AC3E}">
        <p14:creationId xmlns:p14="http://schemas.microsoft.com/office/powerpoint/2010/main" val="1890046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7030A0"/>
                </a:solidFill>
              </a:rPr>
              <a:t>Sanctus</a:t>
            </a:r>
            <a:endParaRPr lang="en-US" b="1" dirty="0">
              <a:solidFill>
                <a:srgbClr val="7030A0"/>
              </a:solidFill>
            </a:endParaRPr>
          </a:p>
        </p:txBody>
      </p:sp>
      <p:sp>
        <p:nvSpPr>
          <p:cNvPr id="3" name="Content Placeholder 2"/>
          <p:cNvSpPr>
            <a:spLocks noGrp="1"/>
          </p:cNvSpPr>
          <p:nvPr>
            <p:ph idx="1"/>
          </p:nvPr>
        </p:nvSpPr>
        <p:spPr/>
        <p:txBody>
          <a:bodyPr>
            <a:normAutofit/>
          </a:bodyPr>
          <a:lstStyle/>
          <a:p>
            <a:pPr marL="0" indent="0" algn="ctr">
              <a:lnSpc>
                <a:spcPct val="150000"/>
              </a:lnSpc>
              <a:buNone/>
            </a:pPr>
            <a:r>
              <a:rPr lang="en-US" sz="3200" b="1" dirty="0" smtClean="0"/>
              <a:t>Holy</a:t>
            </a:r>
            <a:r>
              <a:rPr lang="en-US" sz="3200" b="1" dirty="0"/>
              <a:t>, holy, holy, Lord, God of power and might, heaven and earth are full of your glory. Hosanna in the highest! Blessed is he who comes in the name of the Lord. </a:t>
            </a:r>
            <a:endParaRPr lang="en-US" sz="3200" b="1" dirty="0" smtClean="0"/>
          </a:p>
          <a:p>
            <a:pPr marL="0" indent="0" algn="ctr">
              <a:lnSpc>
                <a:spcPct val="150000"/>
              </a:lnSpc>
              <a:buNone/>
            </a:pPr>
            <a:r>
              <a:rPr lang="en-US" sz="3200" b="1" dirty="0" smtClean="0"/>
              <a:t>Hosanna </a:t>
            </a:r>
            <a:r>
              <a:rPr lang="en-US" sz="3200" b="1" dirty="0"/>
              <a:t>in the highest! </a:t>
            </a:r>
            <a:endParaRPr lang="en-US" sz="3200" dirty="0"/>
          </a:p>
          <a:p>
            <a:pPr marL="0" indent="0" algn="ctr">
              <a:lnSpc>
                <a:spcPct val="150000"/>
              </a:lnSpc>
              <a:buNone/>
            </a:pPr>
            <a:r>
              <a:rPr lang="en-US" sz="3200" b="1" dirty="0"/>
              <a:t> </a:t>
            </a:r>
            <a:endParaRPr lang="en-US" sz="3200" dirty="0"/>
          </a:p>
          <a:p>
            <a:endParaRPr lang="en-US" dirty="0"/>
          </a:p>
        </p:txBody>
      </p:sp>
    </p:spTree>
    <p:extLst>
      <p:ext uri="{BB962C8B-B14F-4D97-AF65-F5344CB8AC3E}">
        <p14:creationId xmlns:p14="http://schemas.microsoft.com/office/powerpoint/2010/main" val="889737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032" y="192505"/>
            <a:ext cx="10515600" cy="1026696"/>
          </a:xfrm>
        </p:spPr>
        <p:txBody>
          <a:bodyPr>
            <a:normAutofit fontScale="90000"/>
          </a:bodyPr>
          <a:lstStyle/>
          <a:p>
            <a:pPr algn="ctr"/>
            <a:r>
              <a:rPr lang="en-US" b="1" dirty="0" smtClean="0">
                <a:solidFill>
                  <a:srgbClr val="7030A0"/>
                </a:solidFill>
              </a:rPr>
              <a:t>Post Sanctus Narrative</a:t>
            </a:r>
            <a:r>
              <a:rPr lang="en-US" dirty="0" smtClean="0"/>
              <a:t/>
            </a:r>
            <a:br>
              <a:rPr lang="en-US" dirty="0" smtClean="0"/>
            </a:br>
            <a:endParaRPr lang="en-US" dirty="0"/>
          </a:p>
        </p:txBody>
      </p:sp>
      <p:sp>
        <p:nvSpPr>
          <p:cNvPr id="3" name="Content Placeholder 2"/>
          <p:cNvSpPr>
            <a:spLocks noGrp="1"/>
          </p:cNvSpPr>
          <p:nvPr>
            <p:ph idx="1"/>
          </p:nvPr>
        </p:nvSpPr>
        <p:spPr>
          <a:xfrm>
            <a:off x="838200" y="1010653"/>
            <a:ext cx="10515600" cy="5166310"/>
          </a:xfrm>
        </p:spPr>
        <p:txBody>
          <a:bodyPr>
            <a:normAutofit fontScale="85000" lnSpcReduction="20000"/>
          </a:bodyPr>
          <a:lstStyle/>
          <a:p>
            <a:pPr marL="0" indent="0">
              <a:lnSpc>
                <a:spcPct val="150000"/>
              </a:lnSpc>
              <a:buNone/>
            </a:pPr>
            <a:r>
              <a:rPr lang="en-US" dirty="0" smtClean="0"/>
              <a:t>We praise you, Father, and give you all glory and honor for your Son, our eternal Savior, Jesus Christ. In your great love, you sent your only Son into the world that all who believe in him should not perish, but have eternal life. Through his suffering, death, and resurrection you liberated us from the bondage of sin, death, and hell, and filled us with the power and presence of the Holy Spirit! We give you praise for gifting us with this heavenly meal as a memorial experience of Christ’s passion and resurrection. </a:t>
            </a:r>
          </a:p>
          <a:p>
            <a:pPr marL="0" indent="0">
              <a:lnSpc>
                <a:spcPct val="150000"/>
              </a:lnSpc>
              <a:buNone/>
            </a:pPr>
            <a:endParaRPr lang="en-US" dirty="0" smtClean="0"/>
          </a:p>
          <a:p>
            <a:pPr marL="0" indent="0">
              <a:lnSpc>
                <a:spcPct val="150000"/>
              </a:lnSpc>
              <a:buNone/>
            </a:pPr>
            <a:r>
              <a:rPr lang="en-US" b="1" dirty="0" smtClean="0"/>
              <a:t>O Lamb of God and Risen King, we will eat this bread and drink this cup until we feast with you in glory forever and ever.</a:t>
            </a: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165202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6159"/>
          </a:xfrm>
        </p:spPr>
        <p:txBody>
          <a:bodyPr/>
          <a:lstStyle/>
          <a:p>
            <a:pPr algn="ctr"/>
            <a:r>
              <a:rPr lang="en-US" b="1" dirty="0" smtClean="0">
                <a:solidFill>
                  <a:srgbClr val="7030A0"/>
                </a:solidFill>
              </a:rPr>
              <a:t>Words of Institution</a:t>
            </a:r>
            <a:endParaRPr lang="en-US" b="1" dirty="0">
              <a:solidFill>
                <a:srgbClr val="7030A0"/>
              </a:solidFill>
            </a:endParaRPr>
          </a:p>
        </p:txBody>
      </p:sp>
      <p:sp>
        <p:nvSpPr>
          <p:cNvPr id="3" name="Content Placeholder 2"/>
          <p:cNvSpPr>
            <a:spLocks noGrp="1"/>
          </p:cNvSpPr>
          <p:nvPr>
            <p:ph idx="1"/>
          </p:nvPr>
        </p:nvSpPr>
        <p:spPr>
          <a:xfrm>
            <a:off x="838200" y="1331495"/>
            <a:ext cx="10515600" cy="5277852"/>
          </a:xfrm>
        </p:spPr>
        <p:txBody>
          <a:bodyPr>
            <a:normAutofit lnSpcReduction="10000"/>
          </a:bodyPr>
          <a:lstStyle/>
          <a:p>
            <a:pPr marL="0" indent="0">
              <a:lnSpc>
                <a:spcPct val="150000"/>
              </a:lnSpc>
              <a:buNone/>
            </a:pPr>
            <a:r>
              <a:rPr lang="en-US" dirty="0" smtClean="0"/>
              <a:t>On </a:t>
            </a:r>
            <a:r>
              <a:rPr lang="en-US" dirty="0"/>
              <a:t>the night in which he gave himself up for us, he took bread, gave thanks to you, broke the bread, gave it to his disciples, and said: “Take, eat; this is my body which is given for you. Do this in remembrance of me.” </a:t>
            </a:r>
          </a:p>
          <a:p>
            <a:pPr marL="0" indent="0">
              <a:lnSpc>
                <a:spcPct val="150000"/>
              </a:lnSpc>
              <a:buNone/>
            </a:pPr>
            <a:r>
              <a:rPr lang="en-US" dirty="0"/>
              <a:t>When the supper was over, he took the cup, gave thanks to you, gave it to his disciples, and said: “Drink from this, all of you; this is my blood of the new covenant, poured out for you and for many for the forgiveness of sins. Do this, as often as you drink it, in remembrance of me.” </a:t>
            </a:r>
          </a:p>
        </p:txBody>
      </p:sp>
    </p:spTree>
    <p:extLst>
      <p:ext uri="{BB962C8B-B14F-4D97-AF65-F5344CB8AC3E}">
        <p14:creationId xmlns:p14="http://schemas.microsoft.com/office/powerpoint/2010/main" val="2075450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7030A0"/>
                </a:solidFill>
              </a:rPr>
              <a:t>Memorial Acclamation</a:t>
            </a:r>
            <a:endParaRPr lang="en-US" b="1" dirty="0">
              <a:solidFill>
                <a:srgbClr val="7030A0"/>
              </a:solidFill>
            </a:endParaRPr>
          </a:p>
        </p:txBody>
      </p:sp>
      <p:sp>
        <p:nvSpPr>
          <p:cNvPr id="3" name="Content Placeholder 2"/>
          <p:cNvSpPr>
            <a:spLocks noGrp="1"/>
          </p:cNvSpPr>
          <p:nvPr>
            <p:ph idx="1"/>
          </p:nvPr>
        </p:nvSpPr>
        <p:spPr/>
        <p:txBody>
          <a:bodyPr/>
          <a:lstStyle/>
          <a:p>
            <a:pPr marL="0" indent="0" algn="ctr">
              <a:lnSpc>
                <a:spcPct val="150000"/>
              </a:lnSpc>
              <a:buNone/>
            </a:pPr>
            <a:r>
              <a:rPr lang="en-US" dirty="0" smtClean="0"/>
              <a:t>And </a:t>
            </a:r>
            <a:r>
              <a:rPr lang="en-US" dirty="0"/>
              <a:t>so, in remembrance of these your mighty acts recorded in the gospel and revealed in your holy kingdom, let us proclaim the mystery of faith. </a:t>
            </a:r>
            <a:endParaRPr lang="en-US" dirty="0" smtClean="0"/>
          </a:p>
          <a:p>
            <a:pPr marL="0" indent="0" algn="ctr">
              <a:lnSpc>
                <a:spcPct val="150000"/>
              </a:lnSpc>
              <a:buNone/>
            </a:pPr>
            <a:endParaRPr lang="en-US" b="1" dirty="0"/>
          </a:p>
          <a:p>
            <a:pPr marL="0" indent="0" algn="ctr">
              <a:lnSpc>
                <a:spcPct val="150000"/>
              </a:lnSpc>
              <a:buNone/>
            </a:pPr>
            <a:r>
              <a:rPr lang="en-US" b="1" dirty="0" smtClean="0"/>
              <a:t>Christ </a:t>
            </a:r>
            <a:r>
              <a:rPr lang="en-US" b="1" dirty="0"/>
              <a:t>has died. Christ is risen. Christ will come again!</a:t>
            </a:r>
            <a:endParaRPr lang="en-US" dirty="0"/>
          </a:p>
        </p:txBody>
      </p:sp>
    </p:spTree>
    <p:extLst>
      <p:ext uri="{BB962C8B-B14F-4D97-AF65-F5344CB8AC3E}">
        <p14:creationId xmlns:p14="http://schemas.microsoft.com/office/powerpoint/2010/main" val="1551607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Divine Exchange</a:t>
            </a:r>
            <a:endParaRPr lang="en-US" b="1" dirty="0"/>
          </a:p>
        </p:txBody>
      </p:sp>
      <p:sp>
        <p:nvSpPr>
          <p:cNvPr id="3" name="Content Placeholder 2"/>
          <p:cNvSpPr>
            <a:spLocks noGrp="1"/>
          </p:cNvSpPr>
          <p:nvPr>
            <p:ph idx="1"/>
          </p:nvPr>
        </p:nvSpPr>
        <p:spPr>
          <a:xfrm>
            <a:off x="838200" y="1443789"/>
            <a:ext cx="10515600" cy="4733174"/>
          </a:xfrm>
        </p:spPr>
        <p:txBody>
          <a:bodyPr/>
          <a:lstStyle/>
          <a:p>
            <a:pPr marL="0" indent="0">
              <a:lnSpc>
                <a:spcPct val="150000"/>
              </a:lnSpc>
              <a:buNone/>
            </a:pPr>
            <a:r>
              <a:rPr lang="en-US" dirty="0" smtClean="0"/>
              <a:t>1. Jesus </a:t>
            </a:r>
            <a:r>
              <a:rPr lang="en-US" dirty="0"/>
              <a:t>was punished that I am forgiven.</a:t>
            </a:r>
          </a:p>
          <a:p>
            <a:pPr marL="0" indent="0">
              <a:lnSpc>
                <a:spcPct val="150000"/>
              </a:lnSpc>
              <a:buNone/>
            </a:pPr>
            <a:r>
              <a:rPr lang="en-US" dirty="0" smtClean="0"/>
              <a:t>2. Jesus </a:t>
            </a:r>
            <a:r>
              <a:rPr lang="en-US" dirty="0"/>
              <a:t>was wounded that I am healed.</a:t>
            </a:r>
          </a:p>
          <a:p>
            <a:pPr marL="0" indent="0">
              <a:lnSpc>
                <a:spcPct val="150000"/>
              </a:lnSpc>
              <a:buNone/>
            </a:pPr>
            <a:r>
              <a:rPr lang="en-US" dirty="0" smtClean="0"/>
              <a:t>3. Jesus </a:t>
            </a:r>
            <a:r>
              <a:rPr lang="en-US" dirty="0"/>
              <a:t>was made sin with </a:t>
            </a:r>
            <a:r>
              <a:rPr lang="en-US" dirty="0" smtClean="0"/>
              <a:t>our </a:t>
            </a:r>
            <a:r>
              <a:rPr lang="en-US" dirty="0"/>
              <a:t>sinfulness that I have been made righteous with His righteousness.</a:t>
            </a:r>
          </a:p>
          <a:p>
            <a:pPr marL="0" indent="0">
              <a:lnSpc>
                <a:spcPct val="150000"/>
              </a:lnSpc>
              <a:buNone/>
            </a:pPr>
            <a:r>
              <a:rPr lang="en-US" dirty="0" smtClean="0"/>
              <a:t>4. Jesus </a:t>
            </a:r>
            <a:r>
              <a:rPr lang="en-US" dirty="0"/>
              <a:t>died </a:t>
            </a:r>
            <a:r>
              <a:rPr lang="en-US" dirty="0" smtClean="0"/>
              <a:t>our </a:t>
            </a:r>
            <a:r>
              <a:rPr lang="en-US" dirty="0"/>
              <a:t>death that I share His life. </a:t>
            </a:r>
          </a:p>
          <a:p>
            <a:pPr marL="0" indent="0">
              <a:lnSpc>
                <a:spcPct val="150000"/>
              </a:lnSpc>
              <a:buNone/>
            </a:pPr>
            <a:r>
              <a:rPr lang="en-US" dirty="0" smtClean="0"/>
              <a:t>5. Jesus </a:t>
            </a:r>
            <a:r>
              <a:rPr lang="en-US" dirty="0"/>
              <a:t>was made a curse that I have entered into spiritual blessing. </a:t>
            </a:r>
          </a:p>
          <a:p>
            <a:endParaRPr lang="en-US" dirty="0"/>
          </a:p>
        </p:txBody>
      </p:sp>
    </p:spTree>
    <p:extLst>
      <p:ext uri="{BB962C8B-B14F-4D97-AF65-F5344CB8AC3E}">
        <p14:creationId xmlns:p14="http://schemas.microsoft.com/office/powerpoint/2010/main" val="233928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1991"/>
          </a:xfrm>
        </p:spPr>
        <p:txBody>
          <a:bodyPr/>
          <a:lstStyle/>
          <a:p>
            <a:pPr algn="ctr"/>
            <a:r>
              <a:rPr lang="en-US" b="1" dirty="0" smtClean="0">
                <a:solidFill>
                  <a:srgbClr val="7030A0"/>
                </a:solidFill>
              </a:rPr>
              <a:t>Epiclesis</a:t>
            </a:r>
            <a:endParaRPr lang="en-US" b="1" dirty="0">
              <a:solidFill>
                <a:srgbClr val="7030A0"/>
              </a:solidFill>
            </a:endParaRPr>
          </a:p>
        </p:txBody>
      </p:sp>
      <p:sp>
        <p:nvSpPr>
          <p:cNvPr id="3" name="Content Placeholder 2"/>
          <p:cNvSpPr>
            <a:spLocks noGrp="1"/>
          </p:cNvSpPr>
          <p:nvPr>
            <p:ph idx="1"/>
          </p:nvPr>
        </p:nvSpPr>
        <p:spPr>
          <a:xfrm>
            <a:off x="128337" y="1155032"/>
            <a:ext cx="11871158" cy="5502442"/>
          </a:xfrm>
        </p:spPr>
        <p:txBody>
          <a:bodyPr>
            <a:normAutofit lnSpcReduction="10000"/>
          </a:bodyPr>
          <a:lstStyle/>
          <a:p>
            <a:pPr marL="0" indent="0">
              <a:lnSpc>
                <a:spcPct val="120000"/>
              </a:lnSpc>
              <a:buNone/>
            </a:pPr>
            <a:r>
              <a:rPr lang="en-US" dirty="0" smtClean="0"/>
              <a:t>We </a:t>
            </a:r>
            <a:r>
              <a:rPr lang="en-US" dirty="0"/>
              <a:t>cry, “Come, Holy Spirit.” </a:t>
            </a:r>
          </a:p>
          <a:p>
            <a:pPr marL="0" indent="0">
              <a:lnSpc>
                <a:spcPct val="120000"/>
              </a:lnSpc>
              <a:buNone/>
            </a:pPr>
            <a:r>
              <a:rPr lang="en-US" b="1" dirty="0"/>
              <a:t>“Come, Holy Spirit, come!” </a:t>
            </a:r>
            <a:endParaRPr lang="en-US" dirty="0"/>
          </a:p>
          <a:p>
            <a:pPr marL="0" indent="0">
              <a:lnSpc>
                <a:spcPct val="120000"/>
              </a:lnSpc>
              <a:buNone/>
            </a:pPr>
            <a:r>
              <a:rPr lang="en-US" dirty="0"/>
              <a:t>Let us pray. Father, sanctify and bless these gifts of bread from the earth and fruit of the vine and those who receive them by the power of your Holy Spirit. Grant that we may partake in the body and blood of Christ in true faith as we offer our lives back to you as a living sacrifice. Purify us with your grace and form us as your holy people, unified with Christ and each other until he returns again in final victory so the world will know that Jesus is Lord! </a:t>
            </a:r>
          </a:p>
          <a:p>
            <a:pPr marL="0" indent="0">
              <a:lnSpc>
                <a:spcPct val="120000"/>
              </a:lnSpc>
              <a:buNone/>
            </a:pPr>
            <a:r>
              <a:rPr lang="en-US" b="1" dirty="0"/>
              <a:t>Every knee will bow and every tongue will confess that Jesus Christ is Lord to the glory of God, the Father, through the power of the Holy Spirit! </a:t>
            </a:r>
            <a:endParaRPr lang="en-US" dirty="0"/>
          </a:p>
          <a:p>
            <a:endParaRPr lang="en-US" dirty="0"/>
          </a:p>
        </p:txBody>
      </p:sp>
    </p:spTree>
    <p:extLst>
      <p:ext uri="{BB962C8B-B14F-4D97-AF65-F5344CB8AC3E}">
        <p14:creationId xmlns:p14="http://schemas.microsoft.com/office/powerpoint/2010/main" val="885953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7030A0"/>
                </a:solidFill>
              </a:rPr>
              <a:t>Doxology</a:t>
            </a:r>
            <a:endParaRPr lang="en-US" b="1" dirty="0">
              <a:solidFill>
                <a:srgbClr val="7030A0"/>
              </a:solidFill>
            </a:endParaRPr>
          </a:p>
        </p:txBody>
      </p:sp>
      <p:sp>
        <p:nvSpPr>
          <p:cNvPr id="3" name="Content Placeholder 2"/>
          <p:cNvSpPr>
            <a:spLocks noGrp="1"/>
          </p:cNvSpPr>
          <p:nvPr>
            <p:ph idx="1"/>
          </p:nvPr>
        </p:nvSpPr>
        <p:spPr/>
        <p:txBody>
          <a:bodyPr/>
          <a:lstStyle/>
          <a:p>
            <a:pPr marL="0" indent="0" algn="ctr">
              <a:lnSpc>
                <a:spcPct val="200000"/>
              </a:lnSpc>
              <a:buNone/>
            </a:pPr>
            <a:r>
              <a:rPr lang="en-US" dirty="0" smtClean="0"/>
              <a:t>All </a:t>
            </a:r>
            <a:r>
              <a:rPr lang="en-US" dirty="0"/>
              <a:t>honor, glory, blessing, power, and authority are yours, Almighty God, Father, Son, and Holy Spirit, Three-in-One and One-in-Three, now until forevermore. </a:t>
            </a:r>
          </a:p>
          <a:p>
            <a:endParaRPr lang="en-US" dirty="0"/>
          </a:p>
        </p:txBody>
      </p:sp>
    </p:spTree>
    <p:extLst>
      <p:ext uri="{BB962C8B-B14F-4D97-AF65-F5344CB8AC3E}">
        <p14:creationId xmlns:p14="http://schemas.microsoft.com/office/powerpoint/2010/main" val="192311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7030A0"/>
                </a:solidFill>
              </a:rPr>
              <a:t>The Great Amen</a:t>
            </a:r>
            <a:endParaRPr lang="en-US" b="1" dirty="0">
              <a:solidFill>
                <a:srgbClr val="7030A0"/>
              </a:solidFill>
            </a:endParaRPr>
          </a:p>
        </p:txBody>
      </p:sp>
      <p:sp>
        <p:nvSpPr>
          <p:cNvPr id="3" name="Content Placeholder 2"/>
          <p:cNvSpPr>
            <a:spLocks noGrp="1"/>
          </p:cNvSpPr>
          <p:nvPr>
            <p:ph idx="1"/>
          </p:nvPr>
        </p:nvSpPr>
        <p:spPr/>
        <p:txBody>
          <a:bodyPr/>
          <a:lstStyle/>
          <a:p>
            <a:pPr marL="0" indent="0" algn="ctr">
              <a:buNone/>
            </a:pPr>
            <a:endParaRPr lang="en-US" b="1" dirty="0" smtClean="0"/>
          </a:p>
          <a:p>
            <a:pPr marL="0" indent="0" algn="ctr">
              <a:buNone/>
            </a:pPr>
            <a:endParaRPr lang="en-US" b="1" dirty="0"/>
          </a:p>
          <a:p>
            <a:pPr marL="0" indent="0" algn="ctr">
              <a:buNone/>
            </a:pPr>
            <a:r>
              <a:rPr lang="en-US" sz="4000" b="1" dirty="0" smtClean="0"/>
              <a:t>Amen</a:t>
            </a:r>
            <a:r>
              <a:rPr lang="en-US" sz="4000" b="1" dirty="0"/>
              <a:t>! </a:t>
            </a:r>
            <a:endParaRPr lang="en-US" sz="4000" dirty="0"/>
          </a:p>
        </p:txBody>
      </p:sp>
    </p:spTree>
    <p:extLst>
      <p:ext uri="{BB962C8B-B14F-4D97-AF65-F5344CB8AC3E}">
        <p14:creationId xmlns:p14="http://schemas.microsoft.com/office/powerpoint/2010/main" val="414776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116" y="1235242"/>
            <a:ext cx="10515600" cy="1530267"/>
          </a:xfrm>
        </p:spPr>
        <p:txBody>
          <a:bodyPr/>
          <a:lstStyle/>
          <a:p>
            <a:pPr algn="ctr"/>
            <a:r>
              <a:rPr lang="en-US" b="1" dirty="0"/>
              <a:t>The Breaking of the Bread</a:t>
            </a:r>
            <a:r>
              <a:rPr lang="en-US" dirty="0"/>
              <a:t/>
            </a:r>
            <a:br>
              <a:rPr lang="en-US" dirty="0"/>
            </a:br>
            <a:endParaRPr lang="en-US" dirty="0"/>
          </a:p>
        </p:txBody>
      </p:sp>
      <p:sp>
        <p:nvSpPr>
          <p:cNvPr id="3" name="Content Placeholder 2"/>
          <p:cNvSpPr>
            <a:spLocks noGrp="1"/>
          </p:cNvSpPr>
          <p:nvPr>
            <p:ph idx="1"/>
          </p:nvPr>
        </p:nvSpPr>
        <p:spPr>
          <a:xfrm>
            <a:off x="838200" y="6095999"/>
            <a:ext cx="10515600" cy="80963"/>
          </a:xfrm>
        </p:spPr>
        <p:txBody>
          <a:bodyPr>
            <a:normAutofit fontScale="25000" lnSpcReduction="20000"/>
          </a:bodyPr>
          <a:lstStyle/>
          <a:p>
            <a:endParaRPr lang="en-US"/>
          </a:p>
        </p:txBody>
      </p:sp>
    </p:spTree>
    <p:extLst>
      <p:ext uri="{BB962C8B-B14F-4D97-AF65-F5344CB8AC3E}">
        <p14:creationId xmlns:p14="http://schemas.microsoft.com/office/powerpoint/2010/main" val="1697761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368" y="1411706"/>
            <a:ext cx="10515600" cy="1337761"/>
          </a:xfrm>
        </p:spPr>
        <p:txBody>
          <a:bodyPr/>
          <a:lstStyle/>
          <a:p>
            <a:pPr algn="ctr"/>
            <a:r>
              <a:rPr lang="en-US" b="1" dirty="0"/>
              <a:t>Sharing the Bread and Cup</a:t>
            </a:r>
          </a:p>
        </p:txBody>
      </p:sp>
      <p:sp>
        <p:nvSpPr>
          <p:cNvPr id="3" name="Content Placeholder 2"/>
          <p:cNvSpPr>
            <a:spLocks noGrp="1"/>
          </p:cNvSpPr>
          <p:nvPr>
            <p:ph idx="1"/>
          </p:nvPr>
        </p:nvSpPr>
        <p:spPr>
          <a:xfrm flipV="1">
            <a:off x="838200" y="6176962"/>
            <a:ext cx="10515600" cy="45719"/>
          </a:xfrm>
        </p:spPr>
        <p:txBody>
          <a:bodyPr>
            <a:normAutofit fontScale="25000" lnSpcReduction="20000"/>
          </a:bodyPr>
          <a:lstStyle/>
          <a:p>
            <a:endParaRPr lang="en-US"/>
          </a:p>
        </p:txBody>
      </p:sp>
    </p:spTree>
    <p:extLst>
      <p:ext uri="{BB962C8B-B14F-4D97-AF65-F5344CB8AC3E}">
        <p14:creationId xmlns:p14="http://schemas.microsoft.com/office/powerpoint/2010/main" val="1234063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Prayer after Communion</a:t>
            </a:r>
            <a:endParaRPr lang="en-US" b="1" dirty="0"/>
          </a:p>
        </p:txBody>
      </p:sp>
      <p:sp>
        <p:nvSpPr>
          <p:cNvPr id="3" name="Content Placeholder 2"/>
          <p:cNvSpPr>
            <a:spLocks noGrp="1"/>
          </p:cNvSpPr>
          <p:nvPr>
            <p:ph idx="1"/>
          </p:nvPr>
        </p:nvSpPr>
        <p:spPr/>
        <p:txBody>
          <a:bodyPr>
            <a:normAutofit fontScale="85000" lnSpcReduction="20000"/>
          </a:bodyPr>
          <a:lstStyle/>
          <a:p>
            <a:pPr marL="0" indent="0">
              <a:lnSpc>
                <a:spcPct val="200000"/>
              </a:lnSpc>
              <a:buNone/>
            </a:pPr>
            <a:r>
              <a:rPr lang="en-US" dirty="0" smtClean="0"/>
              <a:t>Let </a:t>
            </a:r>
            <a:r>
              <a:rPr lang="en-US" dirty="0"/>
              <a:t>us pray. </a:t>
            </a:r>
          </a:p>
          <a:p>
            <a:pPr marL="0" indent="0">
              <a:lnSpc>
                <a:spcPct val="200000"/>
              </a:lnSpc>
              <a:buNone/>
            </a:pPr>
            <a:r>
              <a:rPr lang="en-US" b="1" dirty="0"/>
              <a:t>Merciful God, we thank you for giving yourself to and for us through your body and blood. May your presence in this holy meal revive us to follow and preach the gospel in a unified witness through the power and presence of the Holy Spirit, so the world will know that you are the God of salvation! In Jesus’s name we pray. Amen. </a:t>
            </a:r>
            <a:endParaRPr lang="en-US" dirty="0"/>
          </a:p>
          <a:p>
            <a:pPr marL="0" indent="0">
              <a:lnSpc>
                <a:spcPct val="200000"/>
              </a:lnSpc>
              <a:buNone/>
            </a:pPr>
            <a:endParaRPr lang="en-US" dirty="0"/>
          </a:p>
        </p:txBody>
      </p:sp>
    </p:spTree>
    <p:extLst>
      <p:ext uri="{BB962C8B-B14F-4D97-AF65-F5344CB8AC3E}">
        <p14:creationId xmlns:p14="http://schemas.microsoft.com/office/powerpoint/2010/main" val="1335000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Hymn of Dedication: # 186 </a:t>
            </a:r>
            <a:r>
              <a:rPr lang="en-US" b="1" i="1" dirty="0" smtClean="0"/>
              <a:t>Alleluia</a:t>
            </a:r>
            <a:endParaRPr lang="en-US" b="1" i="1" dirty="0"/>
          </a:p>
        </p:txBody>
      </p:sp>
      <p:sp>
        <p:nvSpPr>
          <p:cNvPr id="3" name="Content Placeholder 2"/>
          <p:cNvSpPr>
            <a:spLocks noGrp="1"/>
          </p:cNvSpPr>
          <p:nvPr>
            <p:ph idx="1"/>
          </p:nvPr>
        </p:nvSpPr>
        <p:spPr/>
        <p:txBody>
          <a:bodyPr>
            <a:normAutofit/>
          </a:bodyPr>
          <a:lstStyle/>
          <a:p>
            <a:pPr marL="0" indent="0">
              <a:lnSpc>
                <a:spcPct val="200000"/>
              </a:lnSpc>
              <a:buNone/>
            </a:pPr>
            <a:r>
              <a:rPr lang="en-US" sz="4000" dirty="0" smtClean="0"/>
              <a:t>1. </a:t>
            </a:r>
            <a:r>
              <a:rPr lang="en-US" sz="4000" b="1" dirty="0" smtClean="0"/>
              <a:t>Alleluia</a:t>
            </a:r>
            <a:endParaRPr lang="en-US" sz="4000" b="1" dirty="0"/>
          </a:p>
          <a:p>
            <a:pPr marL="0" indent="0">
              <a:lnSpc>
                <a:spcPct val="200000"/>
              </a:lnSpc>
              <a:buNone/>
            </a:pPr>
            <a:r>
              <a:rPr lang="en-US" sz="4000" b="1" dirty="0" smtClean="0"/>
              <a:t>2. He’s my Savior</a:t>
            </a:r>
          </a:p>
          <a:p>
            <a:pPr marL="0" indent="0">
              <a:lnSpc>
                <a:spcPct val="200000"/>
              </a:lnSpc>
              <a:buNone/>
            </a:pPr>
            <a:r>
              <a:rPr lang="en-US" sz="4000" b="1" dirty="0" smtClean="0"/>
              <a:t>3. I will praise Him</a:t>
            </a:r>
            <a:endParaRPr lang="en-US" sz="4000" dirty="0"/>
          </a:p>
        </p:txBody>
      </p:sp>
    </p:spTree>
    <p:extLst>
      <p:ext uri="{BB962C8B-B14F-4D97-AF65-F5344CB8AC3E}">
        <p14:creationId xmlns:p14="http://schemas.microsoft.com/office/powerpoint/2010/main" val="1183718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Benediction</a:t>
            </a:r>
            <a:endParaRPr lang="en-US" sz="6000" b="1" dirty="0"/>
          </a:p>
        </p:txBody>
      </p:sp>
      <p:pic>
        <p:nvPicPr>
          <p:cNvPr id="1026" name="Picture 2" descr="브리어로 번역 된 샬롬의 붓글씨 비문은 인사말을 의미합니다. 히브리어와 왕관. 골든 프레임. 격리 된 배경에 벡터 일러스트 레이 션. - 9229873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3948" y="1943894"/>
            <a:ext cx="8979108"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8945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6. Jesus became poor on our behalf that I have become rich</a:t>
            </a:r>
            <a:endParaRPr lang="en-US" b="1" dirty="0"/>
          </a:p>
        </p:txBody>
      </p:sp>
      <p:sp>
        <p:nvSpPr>
          <p:cNvPr id="3" name="Content Placeholder 2"/>
          <p:cNvSpPr>
            <a:spLocks noGrp="1"/>
          </p:cNvSpPr>
          <p:nvPr>
            <p:ph idx="1"/>
          </p:nvPr>
        </p:nvSpPr>
        <p:spPr>
          <a:xfrm>
            <a:off x="838200" y="2197767"/>
            <a:ext cx="10515600" cy="3979195"/>
          </a:xfrm>
        </p:spPr>
        <p:txBody>
          <a:bodyPr>
            <a:normAutofit lnSpcReduction="10000"/>
          </a:bodyPr>
          <a:lstStyle/>
          <a:p>
            <a:pPr marL="0" indent="0">
              <a:lnSpc>
                <a:spcPct val="200000"/>
              </a:lnSpc>
              <a:buNone/>
            </a:pPr>
            <a:r>
              <a:rPr lang="en-US" dirty="0"/>
              <a:t>2 Corinthians 8:9</a:t>
            </a:r>
            <a:r>
              <a:rPr lang="en-US" dirty="0" smtClean="0">
                <a:effectLst/>
              </a:rPr>
              <a:t> </a:t>
            </a:r>
            <a:endParaRPr lang="en-US" dirty="0"/>
          </a:p>
          <a:p>
            <a:pPr marL="0" indent="0">
              <a:lnSpc>
                <a:spcPct val="200000"/>
              </a:lnSpc>
              <a:buNone/>
            </a:pPr>
            <a:r>
              <a:rPr lang="en-US" sz="3200" b="1" dirty="0" smtClean="0">
                <a:solidFill>
                  <a:srgbClr val="FF0000"/>
                </a:solidFill>
              </a:rPr>
              <a:t>“</a:t>
            </a:r>
            <a:r>
              <a:rPr lang="en-US" sz="3200" b="1" dirty="0">
                <a:solidFill>
                  <a:srgbClr val="FF0000"/>
                </a:solidFill>
              </a:rPr>
              <a:t>Our Lord Jesus Christ, who was rich, voluntarily became poor on our behalf. And because of His grace, we might become rich.”</a:t>
            </a:r>
          </a:p>
          <a:p>
            <a:endParaRPr lang="en-US" dirty="0"/>
          </a:p>
        </p:txBody>
      </p:sp>
    </p:spTree>
    <p:extLst>
      <p:ext uri="{BB962C8B-B14F-4D97-AF65-F5344CB8AC3E}">
        <p14:creationId xmlns:p14="http://schemas.microsoft.com/office/powerpoint/2010/main" val="1549102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7.Jesus bore our shame that I share His glory. </a:t>
            </a:r>
            <a:r>
              <a:rPr lang="en-US" dirty="0"/>
              <a:t/>
            </a:r>
            <a:br>
              <a:rPr lang="en-US" dirty="0"/>
            </a:br>
            <a:endParaRPr lang="en-US" dirty="0"/>
          </a:p>
        </p:txBody>
      </p:sp>
      <p:sp>
        <p:nvSpPr>
          <p:cNvPr id="3" name="Content Placeholder 2"/>
          <p:cNvSpPr>
            <a:spLocks noGrp="1"/>
          </p:cNvSpPr>
          <p:nvPr>
            <p:ph idx="1"/>
          </p:nvPr>
        </p:nvSpPr>
        <p:spPr>
          <a:xfrm>
            <a:off x="838200" y="1235242"/>
            <a:ext cx="10515600" cy="4941721"/>
          </a:xfrm>
        </p:spPr>
        <p:txBody>
          <a:bodyPr/>
          <a:lstStyle/>
          <a:p>
            <a:pPr marL="0" indent="0">
              <a:lnSpc>
                <a:spcPct val="150000"/>
              </a:lnSpc>
              <a:buNone/>
            </a:pPr>
            <a:r>
              <a:rPr lang="en-US" dirty="0"/>
              <a:t>Hebrews 12:2: </a:t>
            </a:r>
            <a:endParaRPr lang="en-US" dirty="0" smtClean="0"/>
          </a:p>
          <a:p>
            <a:pPr marL="0" indent="0">
              <a:lnSpc>
                <a:spcPct val="150000"/>
              </a:lnSpc>
              <a:buNone/>
            </a:pPr>
            <a:r>
              <a:rPr lang="en-US" sz="3200" b="1" dirty="0" smtClean="0">
                <a:solidFill>
                  <a:srgbClr val="FF0000"/>
                </a:solidFill>
              </a:rPr>
              <a:t>“</a:t>
            </a:r>
            <a:r>
              <a:rPr lang="en-US" sz="3200" b="1" dirty="0">
                <a:solidFill>
                  <a:srgbClr val="FF0000"/>
                </a:solidFill>
              </a:rPr>
              <a:t>Looking unto Jesus, the author and finisher of our faith, who for the joy that was set before Him endured the cross, despising the shame, and has sat down at the right hand of the throne of God.”</a:t>
            </a:r>
          </a:p>
          <a:p>
            <a:endParaRPr lang="en-US" dirty="0"/>
          </a:p>
        </p:txBody>
      </p:sp>
    </p:spTree>
    <p:extLst>
      <p:ext uri="{BB962C8B-B14F-4D97-AF65-F5344CB8AC3E}">
        <p14:creationId xmlns:p14="http://schemas.microsoft.com/office/powerpoint/2010/main" val="1251484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8. Jesus Endured Our Rejection So That We Have His Acceptance </a:t>
            </a:r>
          </a:p>
        </p:txBody>
      </p:sp>
      <p:sp>
        <p:nvSpPr>
          <p:cNvPr id="3" name="Content Placeholder 2"/>
          <p:cNvSpPr>
            <a:spLocks noGrp="1"/>
          </p:cNvSpPr>
          <p:nvPr>
            <p:ph idx="1"/>
          </p:nvPr>
        </p:nvSpPr>
        <p:spPr>
          <a:xfrm>
            <a:off x="838200" y="1825625"/>
            <a:ext cx="10515600" cy="4767680"/>
          </a:xfrm>
        </p:spPr>
        <p:txBody>
          <a:bodyPr>
            <a:normAutofit fontScale="92500"/>
          </a:bodyPr>
          <a:lstStyle/>
          <a:p>
            <a:pPr>
              <a:lnSpc>
                <a:spcPct val="150000"/>
              </a:lnSpc>
            </a:pPr>
            <a:r>
              <a:rPr lang="en-US" dirty="0"/>
              <a:t>Eph. </a:t>
            </a:r>
            <a:r>
              <a:rPr lang="en-US" dirty="0" smtClean="0"/>
              <a:t>1:3-4, </a:t>
            </a:r>
            <a:r>
              <a:rPr lang="en-US" b="1" dirty="0">
                <a:solidFill>
                  <a:srgbClr val="FF0000"/>
                </a:solidFill>
              </a:rPr>
              <a:t>"Blessed be the God and Father of our Lord Jesus Christ, who has blessed us with every spiritual blessing in the heavenly places in Christ, just as He chose us in Him before the foundation of the world</a:t>
            </a:r>
            <a:r>
              <a:rPr lang="en-US" b="1" dirty="0" smtClean="0">
                <a:solidFill>
                  <a:srgbClr val="FF0000"/>
                </a:solidFill>
              </a:rPr>
              <a:t>.”</a:t>
            </a:r>
            <a:endParaRPr lang="en-US" b="1" dirty="0">
              <a:solidFill>
                <a:srgbClr val="FF0000"/>
              </a:solidFill>
            </a:endParaRPr>
          </a:p>
          <a:p>
            <a:pPr>
              <a:lnSpc>
                <a:spcPct val="150000"/>
              </a:lnSpc>
            </a:pPr>
            <a:r>
              <a:rPr lang="en-US" dirty="0"/>
              <a:t>Ephesians 1:5-6 </a:t>
            </a:r>
            <a:r>
              <a:rPr lang="en-US" dirty="0" smtClean="0"/>
              <a:t>, </a:t>
            </a:r>
            <a:r>
              <a:rPr lang="en-US" b="1" dirty="0" smtClean="0">
                <a:solidFill>
                  <a:srgbClr val="FF0000"/>
                </a:solidFill>
              </a:rPr>
              <a:t>“</a:t>
            </a:r>
            <a:r>
              <a:rPr lang="en-US" b="1" dirty="0">
                <a:solidFill>
                  <a:srgbClr val="FF0000"/>
                </a:solidFill>
              </a:rPr>
              <a:t>Having predestined us to adoption as sons by Jesus Christ to Himself, according to the good pleasure of His will, to the praise of the glory of His grace, by which He made us accepted in the Beloved.”</a:t>
            </a:r>
          </a:p>
          <a:p>
            <a:endParaRPr lang="en-US" dirty="0"/>
          </a:p>
        </p:txBody>
      </p:sp>
    </p:spTree>
    <p:extLst>
      <p:ext uri="{BB962C8B-B14F-4D97-AF65-F5344CB8AC3E}">
        <p14:creationId xmlns:p14="http://schemas.microsoft.com/office/powerpoint/2010/main" val="1245809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737" y="1680577"/>
            <a:ext cx="10515600" cy="1325563"/>
          </a:xfrm>
        </p:spPr>
        <p:txBody>
          <a:bodyPr>
            <a:noAutofit/>
          </a:bodyPr>
          <a:lstStyle/>
          <a:p>
            <a:pPr algn="ctr"/>
            <a:r>
              <a:rPr lang="en-US" sz="9600" b="1" dirty="0" smtClean="0"/>
              <a:t>Prayer </a:t>
            </a:r>
            <a:endParaRPr lang="en-US" sz="9600" b="1" dirty="0"/>
          </a:p>
        </p:txBody>
      </p:sp>
      <p:sp>
        <p:nvSpPr>
          <p:cNvPr id="3" name="Content Placeholder 2"/>
          <p:cNvSpPr>
            <a:spLocks noGrp="1"/>
          </p:cNvSpPr>
          <p:nvPr>
            <p:ph idx="1"/>
          </p:nvPr>
        </p:nvSpPr>
        <p:spPr>
          <a:xfrm flipV="1">
            <a:off x="838200" y="6176963"/>
            <a:ext cx="10515600" cy="79458"/>
          </a:xfrm>
        </p:spPr>
        <p:txBody>
          <a:bodyPr>
            <a:normAutofit fontScale="25000" lnSpcReduction="20000"/>
          </a:bodyPr>
          <a:lstStyle/>
          <a:p>
            <a:endParaRPr lang="en-US"/>
          </a:p>
        </p:txBody>
      </p:sp>
    </p:spTree>
    <p:extLst>
      <p:ext uri="{BB962C8B-B14F-4D97-AF65-F5344CB8AC3E}">
        <p14:creationId xmlns:p14="http://schemas.microsoft.com/office/powerpoint/2010/main" val="1194930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0042" y="1219200"/>
            <a:ext cx="9144000" cy="1167816"/>
          </a:xfrm>
        </p:spPr>
        <p:txBody>
          <a:bodyPr/>
          <a:lstStyle/>
          <a:p>
            <a:r>
              <a:rPr lang="en-US" b="1" dirty="0" smtClean="0">
                <a:solidFill>
                  <a:srgbClr val="0070C0"/>
                </a:solidFill>
              </a:rPr>
              <a:t>THE Holy Communion</a:t>
            </a:r>
            <a:endParaRPr lang="en-US" b="1" dirty="0">
              <a:solidFill>
                <a:srgbClr val="0070C0"/>
              </a:solidFill>
            </a:endParaRPr>
          </a:p>
        </p:txBody>
      </p:sp>
      <p:sp>
        <p:nvSpPr>
          <p:cNvPr id="3" name="Subtitle 2"/>
          <p:cNvSpPr>
            <a:spLocks noGrp="1"/>
          </p:cNvSpPr>
          <p:nvPr>
            <p:ph type="subTitle" idx="1"/>
          </p:nvPr>
        </p:nvSpPr>
        <p:spPr>
          <a:xfrm>
            <a:off x="1491916" y="2735765"/>
            <a:ext cx="9144000" cy="1655762"/>
          </a:xfrm>
        </p:spPr>
        <p:txBody>
          <a:bodyPr/>
          <a:lstStyle/>
          <a:p>
            <a:pPr algn="r"/>
            <a:r>
              <a:rPr lang="en-US" dirty="0" smtClean="0"/>
              <a:t>The Global Methodist Church</a:t>
            </a:r>
            <a:endParaRPr lang="en-US" dirty="0"/>
          </a:p>
        </p:txBody>
      </p:sp>
    </p:spTree>
    <p:extLst>
      <p:ext uri="{BB962C8B-B14F-4D97-AF65-F5344CB8AC3E}">
        <p14:creationId xmlns:p14="http://schemas.microsoft.com/office/powerpoint/2010/main" val="2044100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032" y="128337"/>
            <a:ext cx="10515600" cy="1289635"/>
          </a:xfrm>
        </p:spPr>
        <p:txBody>
          <a:bodyPr>
            <a:noAutofit/>
          </a:bodyPr>
          <a:lstStyle/>
          <a:p>
            <a:pPr algn="ctr"/>
            <a:r>
              <a:rPr lang="en-US" b="1" dirty="0" smtClean="0">
                <a:solidFill>
                  <a:srgbClr val="0070C0"/>
                </a:solidFill>
              </a:rPr>
              <a:t>Invitation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marL="0" indent="0">
              <a:lnSpc>
                <a:spcPct val="150000"/>
              </a:lnSpc>
              <a:buNone/>
            </a:pPr>
            <a:r>
              <a:rPr lang="en-US" sz="4000" dirty="0" smtClean="0"/>
              <a:t>All </a:t>
            </a:r>
            <a:r>
              <a:rPr lang="en-US" sz="4000" dirty="0"/>
              <a:t>who love the Lord, who truly and earnestly repent of their sins, and seek to live in Christian fellowship, draw near and receive this sacrament for nourish- </a:t>
            </a:r>
            <a:r>
              <a:rPr lang="en-US" sz="4000" dirty="0" err="1"/>
              <a:t>ment</a:t>
            </a:r>
            <a:r>
              <a:rPr lang="en-US" sz="4000" dirty="0"/>
              <a:t> and strength. In humility, let us confess our sins before Almighty God and one another. </a:t>
            </a:r>
          </a:p>
          <a:p>
            <a:endParaRPr lang="en-US" dirty="0"/>
          </a:p>
        </p:txBody>
      </p:sp>
    </p:spTree>
    <p:extLst>
      <p:ext uri="{BB962C8B-B14F-4D97-AF65-F5344CB8AC3E}">
        <p14:creationId xmlns:p14="http://schemas.microsoft.com/office/powerpoint/2010/main" val="1515657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5656"/>
            <a:ext cx="10515600" cy="542168"/>
          </a:xfrm>
        </p:spPr>
        <p:txBody>
          <a:bodyPr>
            <a:normAutofit fontScale="90000"/>
          </a:bodyPr>
          <a:lstStyle/>
          <a:p>
            <a:pPr algn="ctr"/>
            <a:r>
              <a:rPr lang="en-US" b="1" dirty="0" smtClean="0">
                <a:solidFill>
                  <a:srgbClr val="0070C0"/>
                </a:solidFill>
              </a:rPr>
              <a:t>Confession</a:t>
            </a:r>
            <a:endParaRPr lang="en-US" b="1" dirty="0">
              <a:solidFill>
                <a:srgbClr val="0070C0"/>
              </a:solidFill>
            </a:endParaRPr>
          </a:p>
        </p:txBody>
      </p:sp>
      <p:sp>
        <p:nvSpPr>
          <p:cNvPr id="3" name="Content Placeholder 2"/>
          <p:cNvSpPr>
            <a:spLocks noGrp="1"/>
          </p:cNvSpPr>
          <p:nvPr>
            <p:ph idx="1"/>
          </p:nvPr>
        </p:nvSpPr>
        <p:spPr>
          <a:xfrm>
            <a:off x="838200" y="1235242"/>
            <a:ext cx="10515600" cy="5342021"/>
          </a:xfrm>
        </p:spPr>
        <p:txBody>
          <a:bodyPr>
            <a:normAutofit/>
          </a:bodyPr>
          <a:lstStyle/>
          <a:p>
            <a:pPr marL="0" indent="0">
              <a:lnSpc>
                <a:spcPct val="150000"/>
              </a:lnSpc>
              <a:buNone/>
            </a:pPr>
            <a:r>
              <a:rPr lang="en-US" b="1" dirty="0" smtClean="0"/>
              <a:t>Merciful </a:t>
            </a:r>
            <a:r>
              <a:rPr lang="en-US" b="1" dirty="0"/>
              <a:t>God, we acknowledge that we have sinned against you by our thoughts, words, and actions. We have failed to love you and others with </a:t>
            </a:r>
            <a:r>
              <a:rPr lang="en-US" b="1" dirty="0" err="1"/>
              <a:t>Christlike</a:t>
            </a:r>
            <a:r>
              <a:rPr lang="en-US" b="1" dirty="0"/>
              <a:t> love. We have turned away from your holy commands. We have fashioned idols in our own image. We have not lived generously with the poor and we have ignored the loving conviction of the Holy Spirit. Forgive us, Lord Jesus. Teach us to delight and rejoice in your law. </a:t>
            </a:r>
            <a:endParaRPr lang="en-US" b="1"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32596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1317</Words>
  <Application>Microsoft Macintosh PowerPoint</Application>
  <PresentationFormat>Widescreen</PresentationFormat>
  <Paragraphs>95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Calibri</vt:lpstr>
      <vt:lpstr>Calibri Light</vt:lpstr>
      <vt:lpstr>Arial</vt:lpstr>
      <vt:lpstr>Office Theme</vt:lpstr>
      <vt:lpstr>His Humility for Our Blessings 2</vt:lpstr>
      <vt:lpstr>The Divine Exchange</vt:lpstr>
      <vt:lpstr>6. Jesus became poor on our behalf that I have become rich</vt:lpstr>
      <vt:lpstr>7.Jesus bore our shame that I share His glory.  </vt:lpstr>
      <vt:lpstr>8. Jesus Endured Our Rejection So That We Have His Acceptance </vt:lpstr>
      <vt:lpstr>Prayer </vt:lpstr>
      <vt:lpstr>THE Holy Communion</vt:lpstr>
      <vt:lpstr>Invitation </vt:lpstr>
      <vt:lpstr>Confession</vt:lpstr>
      <vt:lpstr>Almighty Father, our sin is apparent before you, and your judgments are true and just. Merciful God, we long to be in your presence to be made holy as you are holy.  </vt:lpstr>
      <vt:lpstr>Pardon and Assurance</vt:lpstr>
      <vt:lpstr>The Apostles’ Creed</vt:lpstr>
      <vt:lpstr>Sharing the Peace of Christ</vt:lpstr>
      <vt:lpstr>The Prayer of Great Thanksgiving Sursum Corda </vt:lpstr>
      <vt:lpstr>Preface</vt:lpstr>
      <vt:lpstr>Sanctus</vt:lpstr>
      <vt:lpstr>Post Sanctus Narrative </vt:lpstr>
      <vt:lpstr>Words of Institution</vt:lpstr>
      <vt:lpstr>Memorial Acclamation</vt:lpstr>
      <vt:lpstr>Epiclesis</vt:lpstr>
      <vt:lpstr>Doxology</vt:lpstr>
      <vt:lpstr>The Great Amen</vt:lpstr>
      <vt:lpstr>The Breaking of the Bread </vt:lpstr>
      <vt:lpstr>Sharing the Bread and Cup</vt:lpstr>
      <vt:lpstr>Prayer after Communion</vt:lpstr>
      <vt:lpstr>Hymn of Dedication: # 186 Alleluia</vt:lpstr>
      <vt:lpstr>Benediction</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THANKSGIVING </dc:title>
  <dc:creator>Microsoft Office User</dc:creator>
  <cp:lastModifiedBy>Microsoft Office User</cp:lastModifiedBy>
  <cp:revision>7</cp:revision>
  <dcterms:created xsi:type="dcterms:W3CDTF">2024-10-04T15:20:37Z</dcterms:created>
  <dcterms:modified xsi:type="dcterms:W3CDTF">2024-10-05T20:17:12Z</dcterms:modified>
</cp:coreProperties>
</file>