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/>
    <p:restoredTop sz="94687"/>
  </p:normalViewPr>
  <p:slideViewPr>
    <p:cSldViewPr snapToGrid="0" snapToObjects="1">
      <p:cViewPr varScale="1">
        <p:scale>
          <a:sx n="65" d="100"/>
          <a:sy n="65" d="100"/>
        </p:scale>
        <p:origin x="8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9D75-B15E-C84A-9B09-CAB593FA32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502F-455C-264C-BFFD-A5853441C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52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9D75-B15E-C84A-9B09-CAB593FA32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502F-455C-264C-BFFD-A5853441C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42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9D75-B15E-C84A-9B09-CAB593FA32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502F-455C-264C-BFFD-A5853441C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8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9D75-B15E-C84A-9B09-CAB593FA32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502F-455C-264C-BFFD-A5853441C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87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9D75-B15E-C84A-9B09-CAB593FA32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502F-455C-264C-BFFD-A5853441C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93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9D75-B15E-C84A-9B09-CAB593FA32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502F-455C-264C-BFFD-A5853441C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405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9D75-B15E-C84A-9B09-CAB593FA32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502F-455C-264C-BFFD-A5853441C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058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9D75-B15E-C84A-9B09-CAB593FA32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502F-455C-264C-BFFD-A5853441C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3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9D75-B15E-C84A-9B09-CAB593FA32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502F-455C-264C-BFFD-A5853441C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50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9D75-B15E-C84A-9B09-CAB593FA32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502F-455C-264C-BFFD-A5853441C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074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9D75-B15E-C84A-9B09-CAB593FA32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4502F-455C-264C-BFFD-A5853441C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088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99D75-B15E-C84A-9B09-CAB593FA32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4502F-455C-264C-BFFD-A5853441C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5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Luke%2021:25-36&amp;version=NKJV#fen-NKJV-25863b" TargetMode="External"/><Relationship Id="rId2" Type="http://schemas.openxmlformats.org/officeDocument/2006/relationships/hyperlink" Target="https://www.biblegateway.com/passage/?search=Luke%2021:25-36&amp;version=NKJV#fen-NKJV-25861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255099"/>
            <a:ext cx="9144000" cy="1444374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Prepare </a:t>
            </a:r>
            <a:r>
              <a:rPr lang="en-US" b="1" dirty="0">
                <a:solidFill>
                  <a:schemeClr val="bg1"/>
                </a:solidFill>
              </a:rPr>
              <a:t>to </a:t>
            </a:r>
            <a:r>
              <a:rPr lang="en-US" b="1" dirty="0" smtClean="0">
                <a:solidFill>
                  <a:schemeClr val="bg1"/>
                </a:solidFill>
              </a:rPr>
              <a:t>Stand </a:t>
            </a:r>
            <a:r>
              <a:rPr lang="en-US" b="1" dirty="0">
                <a:solidFill>
                  <a:schemeClr val="bg1"/>
                </a:solidFill>
              </a:rPr>
              <a:t>B</a:t>
            </a:r>
            <a:r>
              <a:rPr lang="en-US" b="1" dirty="0" smtClean="0">
                <a:solidFill>
                  <a:schemeClr val="bg1"/>
                </a:solidFill>
              </a:rPr>
              <a:t>efore </a:t>
            </a:r>
            <a:r>
              <a:rPr lang="en-US" b="1" dirty="0">
                <a:solidFill>
                  <a:schemeClr val="bg1"/>
                </a:solidFill>
              </a:rPr>
              <a:t>Him</a:t>
            </a:r>
            <a:r>
              <a:rPr lang="en-US" b="1" dirty="0" smtClean="0">
                <a:solidFill>
                  <a:schemeClr val="bg1"/>
                </a:solidFill>
                <a:effectLst/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7935" y="2557422"/>
            <a:ext cx="4227871" cy="225792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                                          Rev. Gloria Jun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144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Luke 21:25-36 (NKJV)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The Coming of the Son of Man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b="1" baseline="30000" dirty="0">
                <a:solidFill>
                  <a:schemeClr val="bg1"/>
                </a:solidFill>
              </a:rPr>
              <a:t>25 </a:t>
            </a:r>
            <a:r>
              <a:rPr lang="en-US" dirty="0">
                <a:solidFill>
                  <a:schemeClr val="bg1"/>
                </a:solidFill>
              </a:rPr>
              <a:t>“And there will be signs in the sun, in the moon, and in the stars; and on the earth distress of nations, with perplexity, the sea and the waves roaring; </a:t>
            </a:r>
            <a:r>
              <a:rPr lang="en-US" b="1" baseline="30000" dirty="0">
                <a:solidFill>
                  <a:schemeClr val="bg1"/>
                </a:solidFill>
              </a:rPr>
              <a:t>26 </a:t>
            </a:r>
            <a:r>
              <a:rPr lang="en-US" dirty="0">
                <a:solidFill>
                  <a:schemeClr val="bg1"/>
                </a:solidFill>
              </a:rPr>
              <a:t>men’s hearts failing them from fear and the expectation of those things which are coming on the earth, for the powers of the heavens will be shaken. </a:t>
            </a:r>
            <a:r>
              <a:rPr lang="en-US" b="1" baseline="30000" dirty="0">
                <a:solidFill>
                  <a:schemeClr val="bg1"/>
                </a:solidFill>
              </a:rPr>
              <a:t>27 </a:t>
            </a:r>
            <a:r>
              <a:rPr lang="en-US" dirty="0">
                <a:solidFill>
                  <a:schemeClr val="bg1"/>
                </a:solidFill>
              </a:rPr>
              <a:t>Then they will see the Son of Man coming in a cloud with power and great glory. </a:t>
            </a:r>
            <a:r>
              <a:rPr lang="en-US" b="1" baseline="30000" dirty="0">
                <a:solidFill>
                  <a:schemeClr val="bg1"/>
                </a:solidFill>
              </a:rPr>
              <a:t>28 </a:t>
            </a:r>
            <a:r>
              <a:rPr lang="en-US" dirty="0">
                <a:solidFill>
                  <a:schemeClr val="bg1"/>
                </a:solidFill>
              </a:rPr>
              <a:t>Now when these things begin to happen, look up and lift up your heads, because your redemption draws near.”</a:t>
            </a:r>
          </a:p>
        </p:txBody>
      </p:sp>
    </p:spTree>
    <p:extLst>
      <p:ext uri="{BB962C8B-B14F-4D97-AF65-F5344CB8AC3E}">
        <p14:creationId xmlns:p14="http://schemas.microsoft.com/office/powerpoint/2010/main" val="1649981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Luke 21:25-36 (NKJV)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The Parable of the Fig Tree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b="1" baseline="30000" dirty="0">
                <a:solidFill>
                  <a:schemeClr val="bg1"/>
                </a:solidFill>
              </a:rPr>
              <a:t>29 </a:t>
            </a:r>
            <a:r>
              <a:rPr lang="en-US" dirty="0">
                <a:solidFill>
                  <a:schemeClr val="bg1"/>
                </a:solidFill>
              </a:rPr>
              <a:t>Then He spoke to them a parable: “Look at the fig tree, and all the trees. </a:t>
            </a:r>
            <a:r>
              <a:rPr lang="en-US" b="1" baseline="30000" dirty="0">
                <a:solidFill>
                  <a:schemeClr val="bg1"/>
                </a:solidFill>
              </a:rPr>
              <a:t>30 </a:t>
            </a:r>
            <a:r>
              <a:rPr lang="en-US" dirty="0">
                <a:solidFill>
                  <a:schemeClr val="bg1"/>
                </a:solidFill>
              </a:rPr>
              <a:t>When they are already budding, you see and know for yourselves that summer is now near. </a:t>
            </a:r>
            <a:r>
              <a:rPr lang="en-US" b="1" baseline="30000" dirty="0">
                <a:solidFill>
                  <a:schemeClr val="bg1"/>
                </a:solidFill>
              </a:rPr>
              <a:t>31 </a:t>
            </a:r>
            <a:r>
              <a:rPr lang="en-US" dirty="0">
                <a:solidFill>
                  <a:schemeClr val="bg1"/>
                </a:solidFill>
              </a:rPr>
              <a:t>So you also, when you see these things happening, know that the kingdom of God is near. </a:t>
            </a:r>
            <a:r>
              <a:rPr lang="en-US" b="1" baseline="30000" dirty="0">
                <a:solidFill>
                  <a:schemeClr val="bg1"/>
                </a:solidFill>
              </a:rPr>
              <a:t>32 </a:t>
            </a:r>
            <a:r>
              <a:rPr lang="en-US" dirty="0">
                <a:solidFill>
                  <a:schemeClr val="bg1"/>
                </a:solidFill>
              </a:rPr>
              <a:t>Assuredly, I say to you, this generation will by no means pass away till all things take place. </a:t>
            </a:r>
            <a:r>
              <a:rPr lang="en-US" b="1" baseline="30000" dirty="0">
                <a:solidFill>
                  <a:schemeClr val="bg1"/>
                </a:solidFill>
              </a:rPr>
              <a:t>33 </a:t>
            </a:r>
            <a:r>
              <a:rPr lang="en-US" dirty="0">
                <a:solidFill>
                  <a:schemeClr val="bg1"/>
                </a:solidFill>
              </a:rPr>
              <a:t>Heaven and earth will pass away, but My words will by no means pass away.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348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Luke 21:25-36 (NKJV)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The Importance of Watching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b="1" baseline="30000" dirty="0">
                <a:solidFill>
                  <a:schemeClr val="bg1"/>
                </a:solidFill>
              </a:rPr>
              <a:t>34 </a:t>
            </a:r>
            <a:r>
              <a:rPr lang="en-US" dirty="0">
                <a:solidFill>
                  <a:schemeClr val="bg1"/>
                </a:solidFill>
              </a:rPr>
              <a:t>“But take heed to yourselves, lest your hearts be weighed down with </a:t>
            </a:r>
            <a:r>
              <a:rPr lang="en-US" baseline="30000" dirty="0">
                <a:solidFill>
                  <a:schemeClr val="bg1"/>
                </a:solidFill>
              </a:rPr>
              <a:t>[</a:t>
            </a:r>
            <a:r>
              <a:rPr lang="en-US" baseline="30000" dirty="0">
                <a:solidFill>
                  <a:schemeClr val="bg1"/>
                </a:solidFill>
                <a:hlinkClick r:id="rId2" tooltip="See footnote a"/>
              </a:rPr>
              <a:t>a</a:t>
            </a:r>
            <a:r>
              <a:rPr lang="en-US" baseline="30000" dirty="0">
                <a:solidFill>
                  <a:schemeClr val="bg1"/>
                </a:solidFill>
              </a:rPr>
              <a:t>]</a:t>
            </a:r>
            <a:r>
              <a:rPr lang="en-US" dirty="0">
                <a:solidFill>
                  <a:schemeClr val="bg1"/>
                </a:solidFill>
              </a:rPr>
              <a:t>carousing, drunkenness, and cares of this life, and that Day come on you unexpectedly. </a:t>
            </a:r>
            <a:r>
              <a:rPr lang="en-US" b="1" baseline="30000" dirty="0">
                <a:solidFill>
                  <a:schemeClr val="bg1"/>
                </a:solidFill>
              </a:rPr>
              <a:t>35 </a:t>
            </a:r>
            <a:r>
              <a:rPr lang="en-US" dirty="0">
                <a:solidFill>
                  <a:schemeClr val="bg1"/>
                </a:solidFill>
              </a:rPr>
              <a:t>For it will come as a snare on all those who dwell on the face of the whole earth. </a:t>
            </a:r>
            <a:r>
              <a:rPr lang="en-US" b="1" baseline="30000" dirty="0">
                <a:solidFill>
                  <a:schemeClr val="bg1"/>
                </a:solidFill>
              </a:rPr>
              <a:t>36 </a:t>
            </a:r>
            <a:r>
              <a:rPr lang="en-US" dirty="0">
                <a:solidFill>
                  <a:schemeClr val="bg1"/>
                </a:solidFill>
              </a:rPr>
              <a:t>Watch therefore, and pray always that you may </a:t>
            </a:r>
            <a:r>
              <a:rPr lang="en-US" baseline="30000" dirty="0">
                <a:solidFill>
                  <a:schemeClr val="bg1"/>
                </a:solidFill>
              </a:rPr>
              <a:t>[</a:t>
            </a:r>
            <a:r>
              <a:rPr lang="en-US" baseline="30000" dirty="0">
                <a:solidFill>
                  <a:schemeClr val="bg1"/>
                </a:solidFill>
                <a:hlinkClick r:id="rId3" tooltip="See footnote b"/>
              </a:rPr>
              <a:t>b</a:t>
            </a:r>
            <a:r>
              <a:rPr lang="en-US" baseline="30000" dirty="0">
                <a:solidFill>
                  <a:schemeClr val="bg1"/>
                </a:solidFill>
              </a:rPr>
              <a:t>]</a:t>
            </a:r>
            <a:r>
              <a:rPr lang="en-US" dirty="0">
                <a:solidFill>
                  <a:schemeClr val="bg1"/>
                </a:solidFill>
              </a:rPr>
              <a:t>be counted worthy to escape all these things that will come to pass, and to stand before the Son of Man.”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533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1. Coming of the Son of Man (vs. 25-28)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2. The </a:t>
            </a:r>
            <a:r>
              <a:rPr lang="en-US" sz="4000" b="1" dirty="0">
                <a:solidFill>
                  <a:schemeClr val="bg1"/>
                </a:solidFill>
              </a:rPr>
              <a:t>parable of the fig tree</a:t>
            </a:r>
            <a:r>
              <a:rPr lang="en-US" sz="4000" b="1" dirty="0" smtClean="0">
                <a:solidFill>
                  <a:schemeClr val="bg1"/>
                </a:solidFill>
                <a:effectLst/>
              </a:rPr>
              <a:t> (vs. 29-33)</a:t>
            </a:r>
          </a:p>
          <a:p>
            <a:pPr marL="0" lvl="0" indent="0" algn="ctr">
              <a:lnSpc>
                <a:spcPct val="200000"/>
              </a:lnSpc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3. Importance </a:t>
            </a:r>
            <a:r>
              <a:rPr lang="en-US" sz="4000" b="1" dirty="0">
                <a:solidFill>
                  <a:schemeClr val="bg1"/>
                </a:solidFill>
              </a:rPr>
              <a:t>of </a:t>
            </a:r>
            <a:r>
              <a:rPr lang="en-US" sz="4000" b="1" dirty="0" smtClean="0">
                <a:solidFill>
                  <a:schemeClr val="bg1"/>
                </a:solidFill>
              </a:rPr>
              <a:t>watching for His return (vs. 34-36)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/>
              <a:t>3. Importance of watching for His return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0495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chemeClr val="bg1"/>
                </a:solidFill>
              </a:rPr>
              <a:t>1) Take Heed to </a:t>
            </a:r>
            <a:r>
              <a:rPr lang="en-US" b="1" dirty="0" smtClean="0">
                <a:solidFill>
                  <a:schemeClr val="bg1"/>
                </a:solidFill>
              </a:rPr>
              <a:t>Yourselves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chemeClr val="bg1"/>
                </a:solidFill>
              </a:rPr>
              <a:t>2) Pray </a:t>
            </a:r>
            <a:r>
              <a:rPr lang="en-US" b="1" dirty="0" smtClean="0">
                <a:solidFill>
                  <a:schemeClr val="bg1"/>
                </a:solidFill>
              </a:rPr>
              <a:t>Always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Old </a:t>
            </a:r>
            <a:r>
              <a:rPr lang="en-US" dirty="0">
                <a:solidFill>
                  <a:schemeClr val="bg1"/>
                </a:solidFill>
              </a:rPr>
              <a:t>Testament vs. New Testament Prayer</a:t>
            </a:r>
            <a:endParaRPr lang="en-US" b="1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bg1"/>
                </a:solidFill>
              </a:rPr>
              <a:t>	Our </a:t>
            </a:r>
            <a:r>
              <a:rPr lang="en-US" dirty="0">
                <a:solidFill>
                  <a:schemeClr val="bg1"/>
                </a:solidFill>
              </a:rPr>
              <a:t>Spiritual Position</a:t>
            </a:r>
            <a:endParaRPr lang="en-US" b="1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solidFill>
                  <a:schemeClr val="bg1"/>
                </a:solidFill>
              </a:rPr>
              <a:t>3) </a:t>
            </a:r>
            <a:r>
              <a:rPr lang="en-US" b="1" dirty="0">
                <a:solidFill>
                  <a:schemeClr val="bg1"/>
                </a:solidFill>
              </a:rPr>
              <a:t>Prayer as a Way of Life</a:t>
            </a:r>
          </a:p>
        </p:txBody>
      </p:sp>
    </p:spTree>
    <p:extLst>
      <p:ext uri="{BB962C8B-B14F-4D97-AF65-F5344CB8AC3E}">
        <p14:creationId xmlns:p14="http://schemas.microsoft.com/office/powerpoint/2010/main" val="1578841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104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Prepare to Stand Before Him </vt:lpstr>
      <vt:lpstr>Luke 21:25-36 (NKJV)</vt:lpstr>
      <vt:lpstr>Luke 21:25-36 (NKJV)</vt:lpstr>
      <vt:lpstr>Luke 21:25-36 (NKJV)</vt:lpstr>
      <vt:lpstr>The Structure</vt:lpstr>
      <vt:lpstr>3. Importance of watching for His return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Prepare to stand before Him </dc:title>
  <dc:creator>Microsoft Office User</dc:creator>
  <cp:lastModifiedBy>Microsoft account</cp:lastModifiedBy>
  <cp:revision>6</cp:revision>
  <dcterms:created xsi:type="dcterms:W3CDTF">2024-11-28T21:43:50Z</dcterms:created>
  <dcterms:modified xsi:type="dcterms:W3CDTF">2024-12-01T14:17:00Z</dcterms:modified>
</cp:coreProperties>
</file>