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5"/>
    <p:restoredTop sz="94687"/>
  </p:normalViewPr>
  <p:slideViewPr>
    <p:cSldViewPr snapToGrid="0" snapToObjects="1">
      <p:cViewPr varScale="1">
        <p:scale>
          <a:sx n="58" d="100"/>
          <a:sy n="58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hn%2014&amp;version=NKJ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861" y="879232"/>
            <a:ext cx="11535507" cy="1195752"/>
          </a:xfrm>
        </p:spPr>
        <p:txBody>
          <a:bodyPr>
            <a:normAutofit/>
          </a:bodyPr>
          <a:lstStyle/>
          <a:p>
            <a:r>
              <a:rPr lang="en-US" b="1" dirty="0" smtClean="0"/>
              <a:t>Christ -the way, truth, and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689" y="2549768"/>
            <a:ext cx="8676222" cy="278423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                                   Rev. Gloria </a:t>
            </a:r>
            <a:r>
              <a:rPr lang="en-US" sz="3200" b="1" dirty="0" err="1" smtClean="0"/>
              <a:t>jun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315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Verses </a:t>
            </a:r>
            <a:r>
              <a:rPr lang="en-US" b="1" dirty="0" smtClean="0"/>
              <a:t>4-9: </a:t>
            </a:r>
            <a:r>
              <a:rPr lang="en-US" b="1" dirty="0"/>
              <a:t>How can we truly know Jesus?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1. The </a:t>
            </a:r>
            <a:r>
              <a:rPr lang="en-US" sz="4000" b="1" dirty="0"/>
              <a:t>bible tells us who Jesus is</a:t>
            </a:r>
          </a:p>
          <a:p>
            <a:pPr marL="0" lvl="0" indent="0" algn="ctr">
              <a:buNone/>
            </a:pPr>
            <a:r>
              <a:rPr lang="en-US" sz="4000" dirty="0" smtClean="0"/>
              <a:t>2. </a:t>
            </a:r>
            <a:r>
              <a:rPr lang="en-US" sz="4000" b="1" dirty="0">
                <a:effectLst/>
              </a:rPr>
              <a:t>when we believe in him, we can truly know who he is. </a:t>
            </a:r>
            <a:endParaRPr lang="en-US" sz="4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30215"/>
          </a:xfrm>
        </p:spPr>
        <p:txBody>
          <a:bodyPr/>
          <a:lstStyle/>
          <a:p>
            <a:pPr algn="ctr"/>
            <a:r>
              <a:rPr lang="en-US" b="1" dirty="0" smtClean="0"/>
              <a:t>Verse 11: Christ's invitation to 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11215"/>
            <a:ext cx="9905998" cy="39799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</a:rPr>
              <a:t>"Believe me when I say that I am in the Father and the Father is in me; or at least believe on the evidence of the works themselves."</a:t>
            </a:r>
          </a:p>
        </p:txBody>
      </p:sp>
    </p:spTree>
    <p:extLst>
      <p:ext uri="{BB962C8B-B14F-4D97-AF65-F5344CB8AC3E}">
        <p14:creationId xmlns:p14="http://schemas.microsoft.com/office/powerpoint/2010/main" val="1063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Our declaration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29" y="2244436"/>
            <a:ext cx="11386868" cy="2599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/>
              </a:rPr>
              <a:t>“Christ is </a:t>
            </a:r>
            <a:r>
              <a:rPr lang="en-US" sz="4000" b="1" dirty="0">
                <a:effectLst/>
              </a:rPr>
              <a:t>the way, the truth, and the life.”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32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2105"/>
          </a:xfrm>
        </p:spPr>
        <p:txBody>
          <a:bodyPr/>
          <a:lstStyle/>
          <a:p>
            <a:pPr algn="ctr"/>
            <a:r>
              <a:rPr lang="en-US" b="1" dirty="0">
                <a:effectLst/>
              </a:rPr>
              <a:t>John 14:1-11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27747"/>
            <a:ext cx="9905998" cy="486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</a:rPr>
              <a:t>14 </a:t>
            </a:r>
            <a:r>
              <a:rPr lang="en-US" sz="2400" dirty="0">
                <a:effectLst/>
              </a:rPr>
              <a:t>“Let not your heart be troubled; you believe in God, believe also in Me. </a:t>
            </a:r>
            <a:r>
              <a:rPr lang="en-US" sz="2400" b="1" baseline="30000" dirty="0">
                <a:effectLst/>
              </a:rPr>
              <a:t>2 </a:t>
            </a:r>
            <a:r>
              <a:rPr lang="en-US" sz="2400" dirty="0">
                <a:effectLst/>
              </a:rPr>
              <a:t>In My Father’s house are many </a:t>
            </a:r>
            <a:r>
              <a:rPr lang="en-US" sz="2400" dirty="0" smtClean="0">
                <a:effectLst/>
              </a:rPr>
              <a:t>mansions</a:t>
            </a:r>
            <a:r>
              <a:rPr lang="en-US" sz="2400" dirty="0">
                <a:effectLst/>
              </a:rPr>
              <a:t>; if </a:t>
            </a:r>
            <a:r>
              <a:rPr lang="en-US" sz="2400" i="1" dirty="0">
                <a:effectLst/>
              </a:rPr>
              <a:t>it were</a:t>
            </a:r>
            <a:r>
              <a:rPr lang="en-US" sz="2400" dirty="0">
                <a:effectLst/>
              </a:rPr>
              <a:t> not </a:t>
            </a:r>
            <a:r>
              <a:rPr lang="en-US" sz="2400" i="1" dirty="0">
                <a:effectLst/>
              </a:rPr>
              <a:t>so,</a:t>
            </a:r>
            <a:r>
              <a:rPr lang="en-US" sz="2400" dirty="0">
                <a:effectLst/>
              </a:rPr>
              <a:t> </a:t>
            </a:r>
            <a:r>
              <a:rPr lang="en-US" sz="2400" dirty="0" smtClean="0">
                <a:effectLst/>
              </a:rPr>
              <a:t>I would </a:t>
            </a:r>
            <a:r>
              <a:rPr lang="en-US" sz="2400" dirty="0">
                <a:effectLst/>
              </a:rPr>
              <a:t>have told you. I go to prepare a place for you. </a:t>
            </a:r>
            <a:r>
              <a:rPr lang="en-US" sz="2400" b="1" baseline="30000" dirty="0">
                <a:effectLst/>
              </a:rPr>
              <a:t>3 </a:t>
            </a:r>
            <a:r>
              <a:rPr lang="en-US" sz="2400" dirty="0">
                <a:effectLst/>
              </a:rPr>
              <a:t>And if I go and prepare a place for you, I will come again and receive you to Myself; that where I am, </a:t>
            </a:r>
            <a:r>
              <a:rPr lang="en-US" sz="2400" i="1" dirty="0">
                <a:effectLst/>
              </a:rPr>
              <a:t>there</a:t>
            </a:r>
            <a:r>
              <a:rPr lang="en-US" sz="2400" dirty="0">
                <a:effectLst/>
              </a:rPr>
              <a:t> you may be also. </a:t>
            </a:r>
            <a:r>
              <a:rPr lang="en-US" sz="2400" b="1" baseline="30000" dirty="0">
                <a:effectLst/>
              </a:rPr>
              <a:t>4 </a:t>
            </a:r>
            <a:r>
              <a:rPr lang="en-US" sz="2400" dirty="0">
                <a:effectLst/>
              </a:rPr>
              <a:t>And where I go you know, and the way you know.”</a:t>
            </a:r>
          </a:p>
          <a:p>
            <a:pPr marL="0" indent="0">
              <a:buNone/>
            </a:pPr>
            <a:r>
              <a:rPr lang="en-US" sz="2400" b="1" baseline="30000" dirty="0">
                <a:effectLst/>
              </a:rPr>
              <a:t>5 </a:t>
            </a:r>
            <a:r>
              <a:rPr lang="en-US" sz="2400" dirty="0">
                <a:effectLst/>
              </a:rPr>
              <a:t>Thomas said to Him, “Lord, we do not know where You are going, and how can we know the way?”</a:t>
            </a:r>
          </a:p>
          <a:p>
            <a:pPr marL="0" indent="0">
              <a:buNone/>
            </a:pPr>
            <a:r>
              <a:rPr lang="en-US" sz="2400" b="1" baseline="30000" dirty="0">
                <a:effectLst/>
              </a:rPr>
              <a:t>6 </a:t>
            </a:r>
            <a:r>
              <a:rPr lang="en-US" sz="2400" dirty="0">
                <a:effectLst/>
              </a:rPr>
              <a:t>Jesus said to him, “I am the way, the truth, and the life. No one comes to the Father except through Me.</a:t>
            </a:r>
          </a:p>
        </p:txBody>
      </p:sp>
    </p:spTree>
    <p:extLst>
      <p:ext uri="{BB962C8B-B14F-4D97-AF65-F5344CB8AC3E}">
        <p14:creationId xmlns:p14="http://schemas.microsoft.com/office/powerpoint/2010/main" val="14074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4821"/>
          </a:xfrm>
        </p:spPr>
        <p:txBody>
          <a:bodyPr/>
          <a:lstStyle/>
          <a:p>
            <a:pPr algn="ctr"/>
            <a:r>
              <a:rPr lang="en-US" b="1" dirty="0">
                <a:effectLst/>
              </a:rPr>
              <a:t>John 14:1-11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24000"/>
            <a:ext cx="9905998" cy="4491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baseline="30000" dirty="0">
                <a:effectLst/>
              </a:rPr>
              <a:t>7 </a:t>
            </a:r>
            <a:r>
              <a:rPr lang="en-US" sz="2400" dirty="0">
                <a:effectLst/>
              </a:rPr>
              <a:t>“If you had known Me, you would have known My Father also; and from now on you know Him and have seen Him.”</a:t>
            </a:r>
          </a:p>
          <a:p>
            <a:pPr marL="0" indent="0">
              <a:buNone/>
            </a:pPr>
            <a:r>
              <a:rPr lang="en-US" sz="2400" b="1" baseline="30000" dirty="0">
                <a:effectLst/>
              </a:rPr>
              <a:t>8 </a:t>
            </a:r>
            <a:r>
              <a:rPr lang="en-US" sz="2400" dirty="0">
                <a:effectLst/>
              </a:rPr>
              <a:t>Philip said to Him, “Lord, show us the Father, and it is sufficient for us.”</a:t>
            </a:r>
          </a:p>
          <a:p>
            <a:pPr marL="0" indent="0">
              <a:buNone/>
            </a:pPr>
            <a:r>
              <a:rPr lang="en-US" sz="2400" b="1" baseline="30000" dirty="0">
                <a:effectLst/>
              </a:rPr>
              <a:t>9 </a:t>
            </a:r>
            <a:r>
              <a:rPr lang="en-US" sz="2400" dirty="0">
                <a:effectLst/>
              </a:rPr>
              <a:t>Jesus said to him, “Have I been with you so long, and yet you have not known Me, Philip? He who has seen Me has seen the Father; so how can you say, ‘Show us the Father’? </a:t>
            </a:r>
            <a:r>
              <a:rPr lang="en-US" sz="2400" b="1" baseline="30000" dirty="0">
                <a:effectLst/>
              </a:rPr>
              <a:t>10 </a:t>
            </a:r>
            <a:r>
              <a:rPr lang="en-US" sz="2400" dirty="0">
                <a:effectLst/>
              </a:rPr>
              <a:t>Do you not believe that I am in the Father, and the Father in Me? The words that I speak to you I do not speak on My own </a:t>
            </a:r>
            <a:r>
              <a:rPr lang="en-US" sz="2400" i="1" dirty="0">
                <a:effectLst/>
              </a:rPr>
              <a:t>authority;</a:t>
            </a:r>
            <a:r>
              <a:rPr lang="en-US" sz="2400" dirty="0">
                <a:effectLst/>
              </a:rPr>
              <a:t> but the Father who dwells in Me does the works. </a:t>
            </a:r>
            <a:r>
              <a:rPr lang="en-US" sz="2400" b="1" baseline="30000" dirty="0">
                <a:effectLst/>
              </a:rPr>
              <a:t>11 </a:t>
            </a:r>
            <a:r>
              <a:rPr lang="en-US" sz="2400" dirty="0">
                <a:effectLst/>
              </a:rPr>
              <a:t>Believe Me that I </a:t>
            </a:r>
            <a:r>
              <a:rPr lang="en-US" sz="2400" i="1" dirty="0">
                <a:effectLst/>
              </a:rPr>
              <a:t>am</a:t>
            </a:r>
            <a:r>
              <a:rPr lang="en-US" sz="2400" dirty="0">
                <a:effectLst/>
              </a:rPr>
              <a:t> in the Father and the Father in Me, or else believe Me for the sake of the works themselves</a:t>
            </a:r>
            <a:r>
              <a:rPr lang="en-US" sz="2400" dirty="0" smtClean="0">
                <a:effectLst/>
              </a:rPr>
              <a:t>.</a:t>
            </a:r>
            <a:r>
              <a:rPr lang="en-US" dirty="0">
                <a:effectLst/>
                <a:hlinkClick r:id="rId2" tooltip="View Full Chapter"/>
              </a:rPr>
              <a:t/>
            </a:r>
            <a:br>
              <a:rPr lang="en-US" dirty="0">
                <a:effectLst/>
                <a:hlinkClick r:id="rId2" tooltip="View Full Chapte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Verses 1-3, </a:t>
            </a:r>
            <a:r>
              <a:rPr lang="en-US" dirty="0">
                <a:effectLst/>
              </a:rPr>
              <a:t>“Do not let your hearts be troubled. You believe in </a:t>
            </a:r>
            <a:r>
              <a:rPr lang="en-US" dirty="0" smtClean="0">
                <a:effectLst/>
              </a:rPr>
              <a:t>God;</a:t>
            </a:r>
            <a:r>
              <a:rPr lang="en-US" dirty="0">
                <a:effectLst/>
              </a:rPr>
              <a:t> believe also in me.”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74" y="2385645"/>
            <a:ext cx="9905998" cy="4204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* The reason Jesus says this</a:t>
            </a:r>
            <a:r>
              <a:rPr lang="mr-IN" sz="2400" dirty="0" smtClean="0">
                <a:solidFill>
                  <a:srgbClr val="FFFF00"/>
                </a:solidFill>
              </a:rPr>
              <a:t>…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* Imagine the disciples’ feeling on </a:t>
            </a:r>
            <a:r>
              <a:rPr lang="en-US" sz="2400" dirty="0" smtClean="0">
                <a:solidFill>
                  <a:srgbClr val="FFFF00"/>
                </a:solidFill>
              </a:rPr>
              <a:t>it.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* Our reflection when we face the death of loved ones 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- the time of grieving is a time to trust God</a:t>
            </a:r>
          </a:p>
          <a:p>
            <a:pPr marL="0" indent="0">
              <a:buNone/>
            </a:pPr>
            <a:r>
              <a:rPr lang="en-US" sz="2400" dirty="0" smtClean="0"/>
              <a:t>- be alert not to ruin our lives through long lasting grief </a:t>
            </a:r>
          </a:p>
          <a:p>
            <a:pPr marL="0" indent="0">
              <a:buNone/>
            </a:pPr>
            <a:r>
              <a:rPr lang="en-US" sz="2400" dirty="0" smtClean="0"/>
              <a:t>- Do not let you hearts be troubled, believing your loved ones dwell in him.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78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Verses </a:t>
            </a:r>
            <a:r>
              <a:rPr lang="en-US" b="1" dirty="0" smtClean="0"/>
              <a:t>4-9, </a:t>
            </a:r>
            <a:r>
              <a:rPr lang="en-US" dirty="0">
                <a:effectLst/>
              </a:rPr>
              <a:t>“I am the way and the truth and the life. No one comes to the Father except through me.” 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way: </a:t>
            </a:r>
            <a:r>
              <a:rPr lang="en-US" sz="2800" dirty="0" smtClean="0"/>
              <a:t>the only way through Christ Jesus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truth: </a:t>
            </a:r>
            <a:r>
              <a:rPr lang="en-US" sz="2800" dirty="0" smtClean="0"/>
              <a:t>Christ </a:t>
            </a:r>
            <a:r>
              <a:rPr lang="en-US" sz="2800" dirty="0" smtClean="0"/>
              <a:t>Himself is the truth, bringing new things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life: </a:t>
            </a:r>
            <a:r>
              <a:rPr lang="en-US" sz="2800" dirty="0" smtClean="0"/>
              <a:t>Christ came to give us </a:t>
            </a:r>
            <a:r>
              <a:rPr lang="en-US" sz="2800" dirty="0" smtClean="0"/>
              <a:t>life, </a:t>
            </a:r>
            <a:r>
              <a:rPr lang="en-US" sz="2800" dirty="0" smtClean="0"/>
              <a:t>and the life is in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6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1354"/>
            <a:ext cx="9905998" cy="896815"/>
          </a:xfrm>
        </p:spPr>
        <p:txBody>
          <a:bodyPr/>
          <a:lstStyle/>
          <a:p>
            <a:pPr algn="ctr"/>
            <a:r>
              <a:rPr lang="en-US" b="1" dirty="0" smtClean="0"/>
              <a:t>Bible readership in the us. 2018-2021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546" y="1203158"/>
            <a:ext cx="9905998" cy="4940968"/>
          </a:xfrm>
        </p:spPr>
        <p:txBody>
          <a:bodyPr/>
          <a:lstStyle/>
          <a:p>
            <a:r>
              <a:rPr lang="en-US" dirty="0">
                <a:effectLst/>
              </a:rPr>
              <a:t>about 11% of Americans read the Bible every day.  </a:t>
            </a:r>
          </a:p>
          <a:p>
            <a:r>
              <a:rPr lang="en-US" dirty="0">
                <a:effectLst/>
              </a:rPr>
              <a:t>People who attend church more often are more likely to read the Bible daily.  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People with evangelical beliefs are more likely to read the Bible daily than those without evangelical beliefs.  </a:t>
            </a:r>
          </a:p>
          <a:p>
            <a:r>
              <a:rPr lang="en-US" dirty="0">
                <a:effectLst/>
              </a:rPr>
              <a:t>Men are more likely to skip Bible reading than women.  </a:t>
            </a:r>
          </a:p>
          <a:p>
            <a:r>
              <a:rPr lang="en-US" dirty="0">
                <a:effectLst/>
              </a:rPr>
              <a:t>People in the Northeast are more likely to never pick up a Bible than those from other regions.  </a:t>
            </a:r>
          </a:p>
          <a:p>
            <a:r>
              <a:rPr lang="en-US" dirty="0">
                <a:effectLst/>
              </a:rPr>
              <a:t>Elders and boomers are more likely to read the Bible at least occasionally during the year than Gen Xers, millennials, and members of Gen Z. 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802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/>
              </a:rPr>
              <a:t>The reasons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why </a:t>
            </a:r>
            <a:r>
              <a:rPr lang="en-US" b="1" dirty="0">
                <a:effectLst/>
              </a:rPr>
              <a:t>they don’t read the bible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26105"/>
            <a:ext cx="9905998" cy="415490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</a:rPr>
              <a:t>Lack of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time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Lack </a:t>
            </a:r>
            <a:r>
              <a:rPr lang="en-US" sz="2800" dirty="0">
                <a:solidFill>
                  <a:srgbClr val="FF0000"/>
                </a:solidFill>
                <a:effectLst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understanding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Lack </a:t>
            </a:r>
            <a:r>
              <a:rPr lang="en-US" sz="2800" dirty="0">
                <a:solidFill>
                  <a:srgbClr val="FF0000"/>
                </a:solidFill>
                <a:effectLst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excitement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Difficulty </a:t>
            </a:r>
            <a:r>
              <a:rPr lang="en-US" sz="2800" dirty="0">
                <a:solidFill>
                  <a:srgbClr val="FF0000"/>
                </a:solidFill>
                <a:effectLst/>
              </a:rPr>
              <a:t>relating to the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language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Difficulty </a:t>
            </a:r>
            <a:r>
              <a:rPr lang="en-US" sz="2800" dirty="0">
                <a:solidFill>
                  <a:srgbClr val="FF0000"/>
                </a:solidFill>
                <a:effectLst/>
              </a:rPr>
              <a:t>navigating the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layout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Finding </a:t>
            </a:r>
            <a:r>
              <a:rPr lang="en-US" sz="2800" dirty="0">
                <a:solidFill>
                  <a:srgbClr val="FF0000"/>
                </a:solidFill>
                <a:effectLst/>
              </a:rPr>
              <a:t>the stories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confusing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2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Verses </a:t>
            </a:r>
            <a:r>
              <a:rPr lang="en-US" b="1" dirty="0" smtClean="0"/>
              <a:t>4-9, </a:t>
            </a:r>
            <a:r>
              <a:rPr lang="en-US" b="1" dirty="0">
                <a:effectLst/>
              </a:rPr>
              <a:t>“I am the way and the truth and the life. No one comes to the Father except through me.” 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way: </a:t>
            </a:r>
            <a:r>
              <a:rPr lang="en-US" sz="2800" dirty="0" smtClean="0"/>
              <a:t>the only way through Christ Jesus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truth: </a:t>
            </a:r>
            <a:r>
              <a:rPr lang="en-US" sz="2800" dirty="0" smtClean="0"/>
              <a:t>Christ </a:t>
            </a:r>
            <a:r>
              <a:rPr lang="en-US" sz="2800" dirty="0" smtClean="0"/>
              <a:t>Himself is the truth, bringing new things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life: </a:t>
            </a:r>
            <a:r>
              <a:rPr lang="en-US" sz="2800" dirty="0" smtClean="0"/>
              <a:t>Christ came to give us life and the life is in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7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4369"/>
          </a:xfrm>
        </p:spPr>
        <p:txBody>
          <a:bodyPr/>
          <a:lstStyle/>
          <a:p>
            <a:r>
              <a:rPr lang="en-US" b="1" dirty="0"/>
              <a:t>Verses </a:t>
            </a:r>
            <a:r>
              <a:rPr lang="en-US" b="1" dirty="0" smtClean="0"/>
              <a:t>4-9, How can we truly know Jesus?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617785"/>
            <a:ext cx="11300604" cy="4903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1, The bible tells us who Jesus is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Jesus' born of a virgin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Jesus' birth in Bethlehem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Jesus’ as a descendant of David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Judah's betrayal of Jesus for thirty pieces of silver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Jesus' crucifixion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- Jesus' resurrection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4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267</TotalTime>
  <Words>362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Mangal</vt:lpstr>
      <vt:lpstr>Mesh</vt:lpstr>
      <vt:lpstr>Christ -the way, truth, and life</vt:lpstr>
      <vt:lpstr>John 14:1-11 </vt:lpstr>
      <vt:lpstr>John 14:1-11 </vt:lpstr>
      <vt:lpstr>Verses 1-3, “Do not let your hearts be troubled. You believe in God; believe also in me.” </vt:lpstr>
      <vt:lpstr>Verses 4-9, “I am the way and the truth and the life. No one comes to the Father except through me.”  </vt:lpstr>
      <vt:lpstr>Bible readership in the us. 2018-2021</vt:lpstr>
      <vt:lpstr>The reasons  why they don’t read the bible are…</vt:lpstr>
      <vt:lpstr>Verses 4-9, “I am the way and the truth and the life. No one comes to the Father except through me.”  </vt:lpstr>
      <vt:lpstr>Verses 4-9, How can we truly know Jesus?</vt:lpstr>
      <vt:lpstr>Verses 4-9: How can we truly know Jesus?</vt:lpstr>
      <vt:lpstr>Verse 11: Christ's invitation to all</vt:lpstr>
      <vt:lpstr>Our declaration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-the way, truth, and life</dc:title>
  <dc:creator>Microsoft Office User</dc:creator>
  <cp:lastModifiedBy>Microsoft account</cp:lastModifiedBy>
  <cp:revision>8</cp:revision>
  <dcterms:created xsi:type="dcterms:W3CDTF">2025-02-15T15:34:48Z</dcterms:created>
  <dcterms:modified xsi:type="dcterms:W3CDTF">2025-02-16T13:55:59Z</dcterms:modified>
</cp:coreProperties>
</file>