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70" r:id="rId4"/>
    <p:sldId id="257" r:id="rId5"/>
    <p:sldId id="258" r:id="rId6"/>
    <p:sldId id="266" r:id="rId7"/>
    <p:sldId id="259" r:id="rId8"/>
    <p:sldId id="260" r:id="rId9"/>
    <p:sldId id="261" r:id="rId10"/>
    <p:sldId id="262" r:id="rId11"/>
    <p:sldId id="263" r:id="rId12"/>
    <p:sldId id="264" r:id="rId13"/>
    <p:sldId id="265" r:id="rId14"/>
    <p:sldId id="26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75"/>
    <p:restoredTop sz="94687"/>
  </p:normalViewPr>
  <p:slideViewPr>
    <p:cSldViewPr snapToGrid="0" snapToObjects="1">
      <p:cViewPr varScale="1">
        <p:scale>
          <a:sx n="80" d="100"/>
          <a:sy n="80" d="100"/>
        </p:scale>
        <p:origin x="1672"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5/24/25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5/24/25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5/24/25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5/24/25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5/24/25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5/24/25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5/24/25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5/24/25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5/24/25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5/24/25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179" y="814972"/>
            <a:ext cx="7772400" cy="1470025"/>
          </a:xfrm>
        </p:spPr>
        <p:txBody>
          <a:bodyPr/>
          <a:lstStyle/>
          <a:p>
            <a:r>
              <a:rPr lang="en-US" dirty="0"/>
              <a:t>God: </a:t>
            </a:r>
            <a:r>
              <a:rPr lang="en-US" dirty="0" smtClean="0"/>
              <a:t/>
            </a:r>
            <a:br>
              <a:rPr lang="en-US" dirty="0" smtClean="0"/>
            </a:br>
            <a:r>
              <a:rPr lang="en-US" dirty="0" smtClean="0"/>
              <a:t>The </a:t>
            </a:r>
            <a:r>
              <a:rPr lang="en-US" dirty="0"/>
              <a:t>True Center of Every Home </a:t>
            </a:r>
            <a:endParaRPr dirty="0"/>
          </a:p>
        </p:txBody>
      </p:sp>
      <p:sp>
        <p:nvSpPr>
          <p:cNvPr id="3" name="Subtitle 2"/>
          <p:cNvSpPr>
            <a:spLocks noGrp="1"/>
          </p:cNvSpPr>
          <p:nvPr>
            <p:ph type="subTitle" idx="1"/>
          </p:nvPr>
        </p:nvSpPr>
        <p:spPr>
          <a:xfrm>
            <a:off x="2061410" y="3003885"/>
            <a:ext cx="6400800" cy="1752600"/>
          </a:xfrm>
        </p:spPr>
        <p:txBody>
          <a:bodyPr/>
          <a:lstStyle/>
          <a:p>
            <a:r>
              <a:rPr lang="en-US" dirty="0" smtClean="0"/>
              <a:t>                                  Rev. Gloria Jun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solidFill>
                  <a:srgbClr val="0070C0"/>
                </a:solidFill>
              </a:rPr>
              <a:t>2. Biblical Principles for Healthy Family</a:t>
            </a:r>
          </a:p>
        </p:txBody>
      </p:sp>
      <p:sp>
        <p:nvSpPr>
          <p:cNvPr id="3" name="Content Placeholder 2"/>
          <p:cNvSpPr>
            <a:spLocks noGrp="1"/>
          </p:cNvSpPr>
          <p:nvPr>
            <p:ph idx="1"/>
          </p:nvPr>
        </p:nvSpPr>
        <p:spPr/>
        <p:txBody>
          <a:bodyPr/>
          <a:lstStyle/>
          <a:p>
            <a:r>
              <a:rPr dirty="0"/>
              <a:t>Families long for peace, love, unity.</a:t>
            </a:r>
          </a:p>
          <a:p>
            <a:r>
              <a:rPr dirty="0" smtClean="0"/>
              <a:t>Husband </a:t>
            </a:r>
            <a:r>
              <a:rPr dirty="0"/>
              <a:t>&amp; Wife: Mutual love &amp; submission (Eph 5</a:t>
            </a:r>
            <a:r>
              <a:rPr dirty="0" smtClean="0"/>
              <a:t>).</a:t>
            </a:r>
            <a:endParaRPr lang="en-US" dirty="0" smtClean="0"/>
          </a:p>
          <a:p>
            <a:r>
              <a:rPr dirty="0" smtClean="0"/>
              <a:t>Children</a:t>
            </a:r>
            <a:r>
              <a:rPr dirty="0"/>
              <a:t>: Obey &amp; honor parents (Eph 6:1–3).</a:t>
            </a:r>
          </a:p>
          <a:p>
            <a:r>
              <a:rPr dirty="0" smtClean="0"/>
              <a:t>Parents</a:t>
            </a:r>
            <a:r>
              <a:rPr dirty="0"/>
              <a:t>: Raise children in the Lord (Eph 6:4</a:t>
            </a:r>
            <a:r>
              <a:rPr dirty="0" smtClean="0"/>
              <a:t>).</a:t>
            </a:r>
            <a:r>
              <a:rPr lang="en-US" dirty="0" smtClean="0"/>
              <a:t> </a:t>
            </a:r>
            <a:r>
              <a:rPr dirty="0" smtClean="0"/>
              <a:t>Avoid </a:t>
            </a:r>
            <a:r>
              <a:rPr dirty="0"/>
              <a:t>favoritism, model love and truth.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Impact of Parenting</a:t>
            </a:r>
          </a:p>
        </p:txBody>
      </p:sp>
      <p:sp>
        <p:nvSpPr>
          <p:cNvPr id="3" name="Content Placeholder 2"/>
          <p:cNvSpPr>
            <a:spLocks noGrp="1"/>
          </p:cNvSpPr>
          <p:nvPr>
            <p:ph idx="1"/>
          </p:nvPr>
        </p:nvSpPr>
        <p:spPr/>
        <p:txBody>
          <a:bodyPr/>
          <a:lstStyle/>
          <a:p>
            <a:r>
              <a:t>Parenting affects future generations.</a:t>
            </a:r>
          </a:p>
          <a:p>
            <a:r>
              <a:t>Adverse childhood experiences often link to crime.</a:t>
            </a:r>
          </a:p>
          <a:p>
            <a:r>
              <a:t>Stable, loving homes shape society and the church.</a:t>
            </a:r>
          </a:p>
          <a:p>
            <a:r>
              <a:t>We need to care for struggling families among 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dirty="0">
                <a:solidFill>
                  <a:srgbClr val="0070C0"/>
                </a:solidFill>
              </a:rPr>
              <a:t>3. God-Centered Families </a:t>
            </a:r>
            <a:r>
              <a:rPr dirty="0" smtClean="0">
                <a:solidFill>
                  <a:srgbClr val="0070C0"/>
                </a:solidFill>
              </a:rPr>
              <a:t>–</a:t>
            </a:r>
            <a:r>
              <a:rPr lang="en-US" dirty="0" smtClean="0">
                <a:solidFill>
                  <a:srgbClr val="0070C0"/>
                </a:solidFill>
              </a:rPr>
              <a:t/>
            </a:r>
            <a:br>
              <a:rPr lang="en-US" dirty="0" smtClean="0">
                <a:solidFill>
                  <a:srgbClr val="0070C0"/>
                </a:solidFill>
              </a:rPr>
            </a:br>
            <a:r>
              <a:rPr dirty="0" smtClean="0">
                <a:solidFill>
                  <a:srgbClr val="0070C0"/>
                </a:solidFill>
              </a:rPr>
              <a:t> </a:t>
            </a:r>
            <a:r>
              <a:rPr dirty="0">
                <a:solidFill>
                  <a:srgbClr val="0070C0"/>
                </a:solidFill>
              </a:rPr>
              <a:t>Joshua 24:15</a:t>
            </a:r>
          </a:p>
        </p:txBody>
      </p:sp>
      <p:sp>
        <p:nvSpPr>
          <p:cNvPr id="3" name="Content Placeholder 2"/>
          <p:cNvSpPr>
            <a:spLocks noGrp="1"/>
          </p:cNvSpPr>
          <p:nvPr>
            <p:ph idx="1"/>
          </p:nvPr>
        </p:nvSpPr>
        <p:spPr/>
        <p:txBody>
          <a:bodyPr>
            <a:normAutofit fontScale="92500"/>
          </a:bodyPr>
          <a:lstStyle/>
          <a:p>
            <a:r>
              <a:t>All family types can serve the Lord.</a:t>
            </a:r>
          </a:p>
          <a:p>
            <a:r>
              <a:t>Joshua: 'As for me and my house, we will serve the Lord.'</a:t>
            </a:r>
          </a:p>
          <a:p>
            <a:r>
              <a:t>Respect your children’s choices, but uphold Christian faith.</a:t>
            </a:r>
          </a:p>
          <a:p>
            <a:r>
              <a:t>Keep praying and modeling godly life.</a:t>
            </a:r>
          </a:p>
          <a:p>
            <a:r>
              <a:t>Support children and youth ministries.</a:t>
            </a:r>
          </a:p>
          <a:p>
            <a:r>
              <a:t>Let go of past pain, seek healing through Christ.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normAutofit/>
          </a:bodyPr>
          <a:lstStyle/>
          <a:p>
            <a:r>
              <a:rPr dirty="0"/>
              <a:t>Is your family okay?</a:t>
            </a:r>
          </a:p>
          <a:p>
            <a:r>
              <a:rPr dirty="0" smtClean="0"/>
              <a:t>God </a:t>
            </a:r>
            <a:r>
              <a:rPr dirty="0"/>
              <a:t>is the author of family. He can redeem and restore.</a:t>
            </a:r>
          </a:p>
          <a:p>
            <a:r>
              <a:rPr dirty="0"/>
              <a:t>Strive for a God-centered home.</a:t>
            </a:r>
          </a:p>
          <a:p>
            <a:r>
              <a:rPr dirty="0"/>
              <a:t>Let God’s Word guide us, not culture.</a:t>
            </a:r>
          </a:p>
          <a:p>
            <a:r>
              <a:rPr dirty="0"/>
              <a:t>May our homes reflect Jesus and raise faithful generations.</a:t>
            </a:r>
          </a:p>
          <a:p>
            <a:r>
              <a:rPr dirty="0"/>
              <a:t>Amen.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Our Declaration</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US" b="1" dirty="0"/>
              <a:t>Father, </a:t>
            </a:r>
            <a:endParaRPr lang="en-US" dirty="0"/>
          </a:p>
          <a:p>
            <a:pPr marL="0" indent="0">
              <a:buNone/>
            </a:pPr>
            <a:r>
              <a:rPr lang="en-US" b="1" dirty="0"/>
              <a:t>We declare Christ’s hope over our home.</a:t>
            </a:r>
            <a:endParaRPr lang="en-US" dirty="0"/>
          </a:p>
          <a:p>
            <a:pPr marL="0" indent="0">
              <a:buNone/>
            </a:pPr>
            <a:r>
              <a:rPr lang="en-US" b="1" dirty="0"/>
              <a:t>We believe that You restore and revive our family. </a:t>
            </a:r>
            <a:endParaRPr lang="en-US" dirty="0"/>
          </a:p>
          <a:p>
            <a:pPr marL="0" indent="0">
              <a:buNone/>
            </a:pPr>
            <a:r>
              <a:rPr lang="en-US" b="1" dirty="0"/>
              <a:t>We choose to be a God-centered home, built on Your truth and love. </a:t>
            </a:r>
            <a:endParaRPr lang="en-US" dirty="0"/>
          </a:p>
          <a:p>
            <a:pPr marL="0" indent="0">
              <a:buNone/>
            </a:pPr>
            <a:r>
              <a:rPr lang="en-US" b="1" dirty="0"/>
              <a:t>Amen.  </a:t>
            </a:r>
            <a:endParaRPr lang="en-US" dirty="0"/>
          </a:p>
        </p:txBody>
      </p:sp>
    </p:spTree>
    <p:extLst>
      <p:ext uri="{BB962C8B-B14F-4D97-AF65-F5344CB8AC3E}">
        <p14:creationId xmlns:p14="http://schemas.microsoft.com/office/powerpoint/2010/main" val="211867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1846"/>
          </a:xfrm>
        </p:spPr>
        <p:txBody>
          <a:bodyPr>
            <a:normAutofit fontScale="90000"/>
          </a:bodyPr>
          <a:lstStyle/>
          <a:p>
            <a:r>
              <a:rPr lang="en-US"/>
              <a:t>Joshua 24:14-15, NIV</a:t>
            </a:r>
            <a:r>
              <a:rPr lang="en-US"/>
              <a:t> </a:t>
            </a:r>
          </a:p>
        </p:txBody>
      </p:sp>
      <p:sp>
        <p:nvSpPr>
          <p:cNvPr id="3" name="Content Placeholder 2"/>
          <p:cNvSpPr>
            <a:spLocks noGrp="1"/>
          </p:cNvSpPr>
          <p:nvPr>
            <p:ph idx="1"/>
          </p:nvPr>
        </p:nvSpPr>
        <p:spPr>
          <a:xfrm>
            <a:off x="457200" y="1138989"/>
            <a:ext cx="8229600" cy="5374105"/>
          </a:xfrm>
        </p:spPr>
        <p:txBody>
          <a:bodyPr>
            <a:normAutofit fontScale="92500" lnSpcReduction="20000"/>
          </a:bodyPr>
          <a:lstStyle/>
          <a:p>
            <a:r>
              <a:rPr lang="en-US" b="1" baseline="30000" dirty="0"/>
              <a:t>14 </a:t>
            </a:r>
            <a:r>
              <a:rPr lang="en-US" dirty="0"/>
              <a:t>“Now fear the </a:t>
            </a:r>
            <a:r>
              <a:rPr lang="en-US" cap="small" dirty="0"/>
              <a:t>Lord</a:t>
            </a:r>
            <a:r>
              <a:rPr lang="en-US" dirty="0"/>
              <a:t> and serve him with all faithfulness. Throw away the gods your ancestors worshiped beyond the Euphrates River and in Egypt, and serve the </a:t>
            </a:r>
            <a:r>
              <a:rPr lang="en-US" cap="small" dirty="0"/>
              <a:t>Lord</a:t>
            </a:r>
            <a:r>
              <a:rPr lang="en-US" dirty="0"/>
              <a:t>. </a:t>
            </a:r>
            <a:r>
              <a:rPr lang="en-US" b="1" baseline="30000" dirty="0"/>
              <a:t>15 </a:t>
            </a:r>
            <a:r>
              <a:rPr lang="en-US" dirty="0"/>
              <a:t>But if serving the </a:t>
            </a:r>
            <a:r>
              <a:rPr lang="en-US" cap="small" dirty="0"/>
              <a:t>Lord</a:t>
            </a:r>
            <a:r>
              <a:rPr lang="en-US" dirty="0"/>
              <a:t> seems undesirable to you, then choose for yourselves this day whom you will serve, whether the gods your ancestors served beyond the Euphrates, or the gods of the Amorites, in whose land you are living. But as for me and my household, we will serve the </a:t>
            </a:r>
            <a:r>
              <a:rPr lang="en-US" cap="small" dirty="0"/>
              <a:t>Lord</a:t>
            </a:r>
            <a:r>
              <a:rPr lang="en-US" dirty="0" smtClean="0"/>
              <a:t>.”</a:t>
            </a:r>
            <a:endParaRPr lang="en-US" dirty="0"/>
          </a:p>
          <a:p>
            <a:r>
              <a:rPr lang="en-US" dirty="0"/>
              <a:t>Prayer:  O God, we invite you to this meditating time to inspire, challenge and encourage us as we desire to be transformed to accomplish your will and plan for our family and home. Amen. </a:t>
            </a:r>
          </a:p>
          <a:p>
            <a:endParaRPr lang="en-US" dirty="0"/>
          </a:p>
        </p:txBody>
      </p:sp>
    </p:spTree>
    <p:extLst>
      <p:ext uri="{BB962C8B-B14F-4D97-AF65-F5344CB8AC3E}">
        <p14:creationId xmlns:p14="http://schemas.microsoft.com/office/powerpoint/2010/main" val="76352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179" y="814972"/>
            <a:ext cx="7772400" cy="1470025"/>
          </a:xfrm>
        </p:spPr>
        <p:txBody>
          <a:bodyPr/>
          <a:lstStyle/>
          <a:p>
            <a:r>
              <a:rPr lang="en-US" dirty="0"/>
              <a:t>God: </a:t>
            </a:r>
            <a:r>
              <a:rPr lang="en-US" dirty="0" smtClean="0"/>
              <a:t/>
            </a:r>
            <a:br>
              <a:rPr lang="en-US" dirty="0" smtClean="0"/>
            </a:br>
            <a:r>
              <a:rPr lang="en-US" dirty="0" smtClean="0"/>
              <a:t>The </a:t>
            </a:r>
            <a:r>
              <a:rPr lang="en-US" dirty="0"/>
              <a:t>True Center of Every Home </a:t>
            </a:r>
            <a:endParaRPr dirty="0"/>
          </a:p>
        </p:txBody>
      </p:sp>
      <p:sp>
        <p:nvSpPr>
          <p:cNvPr id="3" name="Subtitle 2"/>
          <p:cNvSpPr>
            <a:spLocks noGrp="1"/>
          </p:cNvSpPr>
          <p:nvPr>
            <p:ph type="subTitle" idx="1"/>
          </p:nvPr>
        </p:nvSpPr>
        <p:spPr>
          <a:xfrm>
            <a:off x="2061410" y="3003885"/>
            <a:ext cx="6400800" cy="1752600"/>
          </a:xfrm>
        </p:spPr>
        <p:txBody>
          <a:bodyPr/>
          <a:lstStyle/>
          <a:p>
            <a:r>
              <a:rPr lang="en-US" dirty="0" smtClean="0"/>
              <a:t>                                  Rev. Gloria Jun</a:t>
            </a:r>
            <a:endParaRPr dirty="0"/>
          </a:p>
        </p:txBody>
      </p:sp>
    </p:spTree>
    <p:extLst>
      <p:ext uri="{BB962C8B-B14F-4D97-AF65-F5344CB8AC3E}">
        <p14:creationId xmlns:p14="http://schemas.microsoft.com/office/powerpoint/2010/main" val="1203449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normAutofit fontScale="92500" lnSpcReduction="20000"/>
          </a:bodyPr>
          <a:lstStyle/>
          <a:p>
            <a:r>
              <a:rPr dirty="0"/>
              <a:t>Is your family okay?</a:t>
            </a:r>
          </a:p>
          <a:p>
            <a:r>
              <a:rPr dirty="0"/>
              <a:t>We often ask others this—but we should ask ourselves too.</a:t>
            </a:r>
          </a:p>
          <a:p>
            <a:r>
              <a:rPr dirty="0"/>
              <a:t>We all long for a happy, loving family.</a:t>
            </a:r>
          </a:p>
          <a:p>
            <a:r>
              <a:rPr dirty="0"/>
              <a:t>Recent messages </a:t>
            </a:r>
            <a:r>
              <a:rPr lang="en-US" dirty="0" smtClean="0"/>
              <a:t>including</a:t>
            </a:r>
            <a:r>
              <a:rPr dirty="0" smtClean="0"/>
              <a:t> </a:t>
            </a:r>
            <a:r>
              <a:rPr dirty="0"/>
              <a:t>Embrace Grace led me to reflect deeply on family.</a:t>
            </a:r>
          </a:p>
          <a:p>
            <a:r>
              <a:rPr dirty="0"/>
              <a:t>Today: What is God's original design for family?</a:t>
            </a:r>
          </a:p>
          <a:p>
            <a:r>
              <a:rPr dirty="0"/>
              <a:t>Who should be at the center of family during struggles?</a:t>
            </a:r>
          </a:p>
          <a:p>
            <a:r>
              <a:rPr dirty="0"/>
              <a:t>Answer: Christ must be the center of every family.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solidFill>
                  <a:srgbClr val="0070C0"/>
                </a:solidFill>
              </a:rPr>
              <a:t>1. God's Original Design for Family</a:t>
            </a:r>
          </a:p>
        </p:txBody>
      </p:sp>
      <p:sp>
        <p:nvSpPr>
          <p:cNvPr id="3" name="Content Placeholder 2"/>
          <p:cNvSpPr>
            <a:spLocks noGrp="1"/>
          </p:cNvSpPr>
          <p:nvPr>
            <p:ph idx="1"/>
          </p:nvPr>
        </p:nvSpPr>
        <p:spPr/>
        <p:txBody>
          <a:bodyPr/>
          <a:lstStyle/>
          <a:p>
            <a:r>
              <a:t>Genesis: Family began with man and woman (Gen 1:28).</a:t>
            </a:r>
          </a:p>
          <a:p>
            <a:r>
              <a:t>Purpose: Be fruitful, multiply, fill the earth.</a:t>
            </a:r>
          </a:p>
          <a:p>
            <a:r>
              <a:t>Family predates governments or churches.</a:t>
            </a:r>
          </a:p>
          <a:p>
            <a:r>
              <a:t>It's the foundation of society and faith communities.</a:t>
            </a:r>
          </a:p>
          <a:p>
            <a:r>
              <a:t>Population: From 2 (Adam &amp; Eve) to 8.1 billion today.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416536"/>
              </p:ext>
            </p:extLst>
          </p:nvPr>
        </p:nvGraphicFramePr>
        <p:xfrm>
          <a:off x="457200" y="705396"/>
          <a:ext cx="8229600" cy="5473337"/>
        </p:xfrm>
        <a:graphic>
          <a:graphicData uri="http://schemas.openxmlformats.org/drawingml/2006/table">
            <a:tbl>
              <a:tblPr firstRow="1" firstCol="1" bandRow="1">
                <a:tableStyleId>{5C22544A-7EE6-4342-B048-85BDC9FD1C3A}</a:tableStyleId>
              </a:tblPr>
              <a:tblGrid>
                <a:gridCol w="2743200"/>
                <a:gridCol w="2743200"/>
                <a:gridCol w="2743200"/>
              </a:tblGrid>
              <a:tr h="792587">
                <a:tc>
                  <a:txBody>
                    <a:bodyPr/>
                    <a:lstStyle/>
                    <a:p>
                      <a:pPr marL="0" marR="0" algn="ctr">
                        <a:spcBef>
                          <a:spcPts val="0"/>
                        </a:spcBef>
                        <a:spcAft>
                          <a:spcPts val="0"/>
                        </a:spcAft>
                      </a:pPr>
                      <a:r>
                        <a:rPr lang="en-US" sz="1200" dirty="0">
                          <a:effectLst/>
                        </a:rPr>
                        <a:t>Approx. Time</a:t>
                      </a:r>
                      <a:endParaRPr lang="en-US" sz="1200" dirty="0">
                        <a:effectLst/>
                        <a:latin typeface="Calibri" charset="0"/>
                        <a:ea typeface="맑은 고딕" charset="-127"/>
                        <a:cs typeface="Times New Roman" charset="0"/>
                      </a:endParaRPr>
                    </a:p>
                  </a:txBody>
                  <a:tcPr marL="9525" marR="9525" marT="9525" marB="9525" anchor="ctr"/>
                </a:tc>
                <a:tc>
                  <a:txBody>
                    <a:bodyPr/>
                    <a:lstStyle/>
                    <a:p>
                      <a:pPr marL="0" marR="0" algn="ctr">
                        <a:spcBef>
                          <a:spcPts val="0"/>
                        </a:spcBef>
                        <a:spcAft>
                          <a:spcPts val="0"/>
                        </a:spcAft>
                      </a:pPr>
                      <a:r>
                        <a:rPr lang="en-US" sz="1200" dirty="0">
                          <a:effectLst/>
                        </a:rPr>
                        <a:t>Estimated Global Population</a:t>
                      </a:r>
                      <a:endParaRPr lang="en-US" sz="1200" dirty="0">
                        <a:effectLst/>
                        <a:latin typeface="Calibri" charset="0"/>
                        <a:ea typeface="맑은 고딕" charset="-127"/>
                        <a:cs typeface="Times New Roman" charset="0"/>
                      </a:endParaRPr>
                    </a:p>
                  </a:txBody>
                  <a:tcPr marL="9525" marR="9525" marT="9525" marB="9525" anchor="ctr"/>
                </a:tc>
                <a:tc>
                  <a:txBody>
                    <a:bodyPr/>
                    <a:lstStyle/>
                    <a:p>
                      <a:pPr marL="0" marR="0" algn="ctr">
                        <a:spcBef>
                          <a:spcPts val="0"/>
                        </a:spcBef>
                        <a:spcAft>
                          <a:spcPts val="0"/>
                        </a:spcAft>
                      </a:pPr>
                      <a:r>
                        <a:rPr lang="en-US" sz="1200" dirty="0">
                          <a:effectLst/>
                        </a:rPr>
                        <a:t>Note</a:t>
                      </a:r>
                      <a:endParaRPr lang="en-US" sz="1200" dirty="0">
                        <a:effectLst/>
                        <a:latin typeface="Calibri" charset="0"/>
                        <a:ea typeface="맑은 고딕" charset="-127"/>
                        <a:cs typeface="Times New Roman" charset="0"/>
                      </a:endParaRPr>
                    </a:p>
                  </a:txBody>
                  <a:tcPr marL="9525" marR="9525" marT="9525" marB="9525" anchor="ctr"/>
                </a:tc>
              </a:tr>
              <a:tr h="792587">
                <a:tc>
                  <a:txBody>
                    <a:bodyPr/>
                    <a:lstStyle/>
                    <a:p>
                      <a:pPr marL="0" marR="0">
                        <a:spcBef>
                          <a:spcPts val="0"/>
                        </a:spcBef>
                        <a:spcAft>
                          <a:spcPts val="0"/>
                        </a:spcAft>
                      </a:pPr>
                      <a:r>
                        <a:rPr lang="en-US" sz="1200">
                          <a:effectLst/>
                        </a:rPr>
                        <a:t>~4000 BC</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2 (Adam &amp; Eve)</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dirty="0">
                          <a:effectLst/>
                        </a:rPr>
                        <a:t>Creation</a:t>
                      </a:r>
                      <a:endParaRPr lang="en-US" sz="1200" dirty="0">
                        <a:effectLst/>
                        <a:latin typeface="Calibri" charset="0"/>
                        <a:ea typeface="맑은 고딕" charset="-127"/>
                        <a:cs typeface="Times New Roman" charset="0"/>
                      </a:endParaRPr>
                    </a:p>
                  </a:txBody>
                  <a:tcPr marL="9525" marR="9525" marT="9525" marB="9525" anchor="ctr"/>
                </a:tc>
              </a:tr>
              <a:tr h="1510402">
                <a:tc>
                  <a:txBody>
                    <a:bodyPr/>
                    <a:lstStyle/>
                    <a:p>
                      <a:pPr marL="0" marR="0">
                        <a:spcBef>
                          <a:spcPts val="0"/>
                        </a:spcBef>
                        <a:spcAft>
                          <a:spcPts val="0"/>
                        </a:spcAft>
                      </a:pPr>
                      <a:r>
                        <a:rPr lang="en-US" sz="1200">
                          <a:effectLst/>
                        </a:rPr>
                        <a:t>~2500 BC</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Thousands to millions</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Post-Flood, repopulated by Noah’s descendants</a:t>
                      </a:r>
                      <a:endParaRPr lang="en-US" sz="1200">
                        <a:effectLst/>
                        <a:latin typeface="Calibri" charset="0"/>
                        <a:ea typeface="맑은 고딕" charset="-127"/>
                        <a:cs typeface="Times New Roman" charset="0"/>
                      </a:endParaRPr>
                    </a:p>
                  </a:txBody>
                  <a:tcPr marL="9525" marR="9525" marT="9525" marB="9525" anchor="ctr"/>
                </a:tc>
              </a:tr>
              <a:tr h="792587">
                <a:tc>
                  <a:txBody>
                    <a:bodyPr/>
                    <a:lstStyle/>
                    <a:p>
                      <a:pPr marL="0" marR="0">
                        <a:spcBef>
                          <a:spcPts val="0"/>
                        </a:spcBef>
                        <a:spcAft>
                          <a:spcPts val="0"/>
                        </a:spcAft>
                      </a:pPr>
                      <a:r>
                        <a:rPr lang="en-US" sz="1200">
                          <a:effectLst/>
                        </a:rPr>
                        <a:t>1 AD</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~300 million</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Time of Jesus' birth</a:t>
                      </a:r>
                      <a:endParaRPr lang="en-US" sz="1200">
                        <a:effectLst/>
                        <a:latin typeface="Calibri" charset="0"/>
                        <a:ea typeface="맑은 고딕" charset="-127"/>
                        <a:cs typeface="Times New Roman" charset="0"/>
                      </a:endParaRPr>
                    </a:p>
                  </a:txBody>
                  <a:tcPr marL="9525" marR="9525" marT="9525" marB="9525" anchor="ctr"/>
                </a:tc>
              </a:tr>
              <a:tr h="792587">
                <a:tc>
                  <a:txBody>
                    <a:bodyPr/>
                    <a:lstStyle/>
                    <a:p>
                      <a:pPr marL="0" marR="0">
                        <a:spcBef>
                          <a:spcPts val="0"/>
                        </a:spcBef>
                        <a:spcAft>
                          <a:spcPts val="0"/>
                        </a:spcAft>
                      </a:pPr>
                      <a:r>
                        <a:rPr lang="en-US" sz="1200">
                          <a:effectLst/>
                        </a:rPr>
                        <a:t>1800 AD</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~1 billion</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Industrial era begins</a:t>
                      </a:r>
                      <a:endParaRPr lang="en-US" sz="1200">
                        <a:effectLst/>
                        <a:latin typeface="Calibri" charset="0"/>
                        <a:ea typeface="맑은 고딕" charset="-127"/>
                        <a:cs typeface="Times New Roman" charset="0"/>
                      </a:endParaRPr>
                    </a:p>
                  </a:txBody>
                  <a:tcPr marL="9525" marR="9525" marT="9525" marB="9525" anchor="ctr"/>
                </a:tc>
              </a:tr>
              <a:tr h="792587">
                <a:tc>
                  <a:txBody>
                    <a:bodyPr/>
                    <a:lstStyle/>
                    <a:p>
                      <a:pPr marL="0" marR="0">
                        <a:spcBef>
                          <a:spcPts val="0"/>
                        </a:spcBef>
                        <a:spcAft>
                          <a:spcPts val="0"/>
                        </a:spcAft>
                      </a:pPr>
                      <a:r>
                        <a:rPr lang="en-US" sz="1200">
                          <a:effectLst/>
                        </a:rPr>
                        <a:t>2025 AD</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a:effectLst/>
                        </a:rPr>
                        <a:t>~8.1 billion</a:t>
                      </a:r>
                      <a:endParaRPr lang="en-US" sz="1200">
                        <a:effectLst/>
                        <a:latin typeface="Calibri" charset="0"/>
                        <a:ea typeface="맑은 고딕" charset="-127"/>
                        <a:cs typeface="Times New Roman" charset="0"/>
                      </a:endParaRPr>
                    </a:p>
                  </a:txBody>
                  <a:tcPr marL="9525" marR="9525" marT="9525" marB="9525" anchor="ctr"/>
                </a:tc>
                <a:tc>
                  <a:txBody>
                    <a:bodyPr/>
                    <a:lstStyle/>
                    <a:p>
                      <a:pPr marL="0" marR="0">
                        <a:spcBef>
                          <a:spcPts val="0"/>
                        </a:spcBef>
                        <a:spcAft>
                          <a:spcPts val="0"/>
                        </a:spcAft>
                      </a:pPr>
                      <a:r>
                        <a:rPr lang="en-US" sz="1200" dirty="0">
                          <a:effectLst/>
                        </a:rPr>
                        <a:t>Modern era</a:t>
                      </a:r>
                      <a:endParaRPr lang="en-US" sz="1200" dirty="0">
                        <a:effectLst/>
                        <a:latin typeface="Calibri" charset="0"/>
                        <a:ea typeface="맑은 고딕" charset="-127"/>
                        <a:cs typeface="Times New Roman" charset="0"/>
                      </a:endParaRPr>
                    </a:p>
                  </a:txBody>
                  <a:tcPr marL="9525" marR="9525" marT="9525" marB="9525" anchor="ctr"/>
                </a:tc>
              </a:tr>
            </a:tbl>
          </a:graphicData>
        </a:graphic>
      </p:graphicFrame>
    </p:spTree>
    <p:extLst>
      <p:ext uri="{BB962C8B-B14F-4D97-AF65-F5344CB8AC3E}">
        <p14:creationId xmlns:p14="http://schemas.microsoft.com/office/powerpoint/2010/main" val="189036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9994"/>
          </a:xfrm>
        </p:spPr>
        <p:txBody>
          <a:bodyPr>
            <a:normAutofit/>
          </a:bodyPr>
          <a:lstStyle/>
          <a:p>
            <a:r>
              <a:rPr dirty="0"/>
              <a:t>Types of </a:t>
            </a:r>
            <a:r>
              <a:rPr dirty="0" smtClean="0"/>
              <a:t>Family</a:t>
            </a:r>
            <a:r>
              <a:rPr lang="en-US" dirty="0" smtClean="0"/>
              <a:t>:</a:t>
            </a:r>
            <a:br>
              <a:rPr lang="en-US" dirty="0" smtClean="0"/>
            </a:br>
            <a:r>
              <a:rPr lang="en-US" dirty="0" smtClean="0">
                <a:solidFill>
                  <a:schemeClr val="accent6"/>
                </a:solidFill>
              </a:rPr>
              <a:t> </a:t>
            </a:r>
            <a:r>
              <a:rPr lang="en-US" dirty="0">
                <a:solidFill>
                  <a:schemeClr val="accent6"/>
                </a:solidFill>
              </a:rPr>
              <a:t>Traditional</a:t>
            </a:r>
            <a:endParaRPr dirty="0">
              <a:solidFill>
                <a:schemeClr val="accent6"/>
              </a:solidFill>
            </a:endParaRPr>
          </a:p>
        </p:txBody>
      </p:sp>
      <p:sp>
        <p:nvSpPr>
          <p:cNvPr id="3" name="Content Placeholder 2"/>
          <p:cNvSpPr>
            <a:spLocks noGrp="1"/>
          </p:cNvSpPr>
          <p:nvPr>
            <p:ph idx="1"/>
          </p:nvPr>
        </p:nvSpPr>
        <p:spPr>
          <a:xfrm>
            <a:off x="457200" y="2149642"/>
            <a:ext cx="8229600" cy="3976521"/>
          </a:xfrm>
        </p:spPr>
        <p:txBody>
          <a:bodyPr/>
          <a:lstStyle/>
          <a:p>
            <a:r>
              <a:rPr dirty="0" smtClean="0"/>
              <a:t>One </a:t>
            </a:r>
            <a:r>
              <a:rPr dirty="0"/>
              <a:t>man and one woman (Gen 2:24).</a:t>
            </a:r>
          </a:p>
          <a:p>
            <a:r>
              <a:rPr dirty="0"/>
              <a:t>World challenges this definition today.</a:t>
            </a:r>
          </a:p>
          <a:p>
            <a:r>
              <a:rPr dirty="0"/>
              <a:t>But God's original intent remains unchanged.</a:t>
            </a:r>
          </a:p>
          <a:p>
            <a:r>
              <a:rPr dirty="0"/>
              <a:t>Sin distorts God’s plan, but grace restores.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32093"/>
          </a:xfrm>
        </p:spPr>
        <p:txBody>
          <a:bodyPr>
            <a:normAutofit fontScale="90000"/>
          </a:bodyPr>
          <a:lstStyle/>
          <a:p>
            <a:r>
              <a:rPr lang="en-US" dirty="0"/>
              <a:t>Types of </a:t>
            </a:r>
            <a:r>
              <a:rPr lang="en-US" dirty="0" smtClean="0"/>
              <a:t>Family:</a:t>
            </a:r>
            <a:r>
              <a:rPr lang="en-US" dirty="0"/>
              <a:t/>
            </a:r>
            <a:br>
              <a:rPr lang="en-US" dirty="0"/>
            </a:br>
            <a:r>
              <a:rPr dirty="0" smtClean="0">
                <a:solidFill>
                  <a:schemeClr val="accent6"/>
                </a:solidFill>
              </a:rPr>
              <a:t>Diverse </a:t>
            </a:r>
            <a:r>
              <a:rPr dirty="0">
                <a:solidFill>
                  <a:schemeClr val="accent6"/>
                </a:solidFill>
              </a:rPr>
              <a:t>&amp; Modified Families</a:t>
            </a:r>
          </a:p>
        </p:txBody>
      </p:sp>
      <p:sp>
        <p:nvSpPr>
          <p:cNvPr id="3" name="Content Placeholder 2"/>
          <p:cNvSpPr>
            <a:spLocks noGrp="1"/>
          </p:cNvSpPr>
          <p:nvPr>
            <p:ph idx="1"/>
          </p:nvPr>
        </p:nvSpPr>
        <p:spPr>
          <a:xfrm>
            <a:off x="457200" y="1844842"/>
            <a:ext cx="8229600" cy="4748463"/>
          </a:xfrm>
        </p:spPr>
        <p:txBody>
          <a:bodyPr>
            <a:normAutofit fontScale="92500" lnSpcReduction="10000"/>
          </a:bodyPr>
          <a:lstStyle/>
          <a:p>
            <a:r>
              <a:rPr dirty="0"/>
              <a:t>Biblical examples: Abraham, Jacob, Lot’s daughters.</a:t>
            </a:r>
          </a:p>
          <a:p>
            <a:r>
              <a:rPr dirty="0"/>
              <a:t>Modern forms: Single parents, blended, adoptive, foster families.</a:t>
            </a:r>
          </a:p>
          <a:p>
            <a:r>
              <a:rPr lang="en-US" dirty="0" smtClean="0"/>
              <a:t>Other forms</a:t>
            </a:r>
            <a:r>
              <a:rPr dirty="0" smtClean="0"/>
              <a:t>: </a:t>
            </a:r>
            <a:r>
              <a:rPr dirty="0"/>
              <a:t>Grandparents raising kids, guardians, special needs households.</a:t>
            </a:r>
          </a:p>
          <a:p>
            <a:r>
              <a:rPr dirty="0"/>
              <a:t>Even widows/widowers, or those living alone in church family.</a:t>
            </a:r>
          </a:p>
          <a:p>
            <a:r>
              <a:rPr dirty="0"/>
              <a:t>God values the spirit of the home, not the structure.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Reflection</a:t>
            </a:r>
          </a:p>
        </p:txBody>
      </p:sp>
      <p:sp>
        <p:nvSpPr>
          <p:cNvPr id="3" name="Content Placeholder 2"/>
          <p:cNvSpPr>
            <a:spLocks noGrp="1"/>
          </p:cNvSpPr>
          <p:nvPr>
            <p:ph idx="1"/>
          </p:nvPr>
        </p:nvSpPr>
        <p:spPr/>
        <p:txBody>
          <a:bodyPr/>
          <a:lstStyle/>
          <a:p>
            <a:r>
              <a:rPr dirty="0"/>
              <a:t>What kind of family are you in today?</a:t>
            </a:r>
          </a:p>
          <a:p>
            <a:r>
              <a:rPr dirty="0"/>
              <a:t>Each family has its beauty and struggle.</a:t>
            </a:r>
          </a:p>
          <a:p>
            <a:r>
              <a:rPr dirty="0"/>
              <a:t>When Christ is the center, every home can be filled with peace and grace.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TotalTime>
  <Words>576</Words>
  <Application>Microsoft Macintosh PowerPoint</Application>
  <PresentationFormat>On-screen Show (4:3)</PresentationFormat>
  <Paragraphs>84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Times New Roman</vt:lpstr>
      <vt:lpstr>맑은 고딕</vt:lpstr>
      <vt:lpstr>Arial</vt:lpstr>
      <vt:lpstr>Office Theme</vt:lpstr>
      <vt:lpstr>God:  The True Center of Every Home </vt:lpstr>
      <vt:lpstr>Joshua 24:14-15, NIV </vt:lpstr>
      <vt:lpstr>God:  The True Center of Every Home </vt:lpstr>
      <vt:lpstr>Introduction</vt:lpstr>
      <vt:lpstr>1. God's Original Design for Family</vt:lpstr>
      <vt:lpstr>PowerPoint Presentation</vt:lpstr>
      <vt:lpstr>Types of Family:  Traditional</vt:lpstr>
      <vt:lpstr>Types of Family: Diverse &amp; Modified Families</vt:lpstr>
      <vt:lpstr>Reflection</vt:lpstr>
      <vt:lpstr>2. Biblical Principles for Healthy Family</vt:lpstr>
      <vt:lpstr>Impact of Parenting</vt:lpstr>
      <vt:lpstr>3. God-Centered Families –  Joshua 24:15</vt:lpstr>
      <vt:lpstr>Conclusion</vt:lpstr>
      <vt:lpstr>Our Declaration</vt:lpstr>
    </vt:vector>
  </TitlesOfParts>
  <Manager/>
  <Company/>
  <LinksUpToDate>false</LinksUpToDate>
  <SharedDoc>false</SharedDoc>
  <HyperlinkBase/>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The True Center of Every Home </dc:title>
  <dc:subject/>
  <dc:creator/>
  <cp:keywords/>
  <dc:description>generated using python-pptx</dc:description>
  <cp:lastModifiedBy>Microsoft Office User</cp:lastModifiedBy>
  <cp:revision>6</cp:revision>
  <dcterms:created xsi:type="dcterms:W3CDTF">2013-01-27T09:14:16Z</dcterms:created>
  <dcterms:modified xsi:type="dcterms:W3CDTF">2025-05-25T02:26:23Z</dcterms:modified>
  <cp:category/>
</cp:coreProperties>
</file>